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Override1.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7"/>
  </p:notesMasterIdLst>
  <p:handoutMasterIdLst>
    <p:handoutMasterId r:id="rId58"/>
  </p:handoutMasterIdLst>
  <p:sldIdLst>
    <p:sldId id="329" r:id="rId4"/>
    <p:sldId id="332" r:id="rId5"/>
    <p:sldId id="331" r:id="rId6"/>
    <p:sldId id="356" r:id="rId7"/>
    <p:sldId id="359" r:id="rId8"/>
    <p:sldId id="360" r:id="rId9"/>
    <p:sldId id="361" r:id="rId10"/>
    <p:sldId id="362" r:id="rId11"/>
    <p:sldId id="363" r:id="rId12"/>
    <p:sldId id="364" r:id="rId13"/>
    <p:sldId id="431" r:id="rId14"/>
    <p:sldId id="365" r:id="rId15"/>
    <p:sldId id="366" r:id="rId16"/>
    <p:sldId id="386" r:id="rId17"/>
    <p:sldId id="389" r:id="rId18"/>
    <p:sldId id="390" r:id="rId19"/>
    <p:sldId id="391" r:id="rId20"/>
    <p:sldId id="383" r:id="rId21"/>
    <p:sldId id="370" r:id="rId22"/>
    <p:sldId id="392" r:id="rId23"/>
    <p:sldId id="393" r:id="rId24"/>
    <p:sldId id="394" r:id="rId25"/>
    <p:sldId id="395" r:id="rId26"/>
    <p:sldId id="396" r:id="rId27"/>
    <p:sldId id="402" r:id="rId28"/>
    <p:sldId id="397" r:id="rId29"/>
    <p:sldId id="398" r:id="rId30"/>
    <p:sldId id="399" r:id="rId31"/>
    <p:sldId id="400" r:id="rId32"/>
    <p:sldId id="401" r:id="rId33"/>
    <p:sldId id="403" r:id="rId34"/>
    <p:sldId id="404" r:id="rId35"/>
    <p:sldId id="405" r:id="rId36"/>
    <p:sldId id="406" r:id="rId37"/>
    <p:sldId id="407" r:id="rId38"/>
    <p:sldId id="408" r:id="rId39"/>
    <p:sldId id="409" r:id="rId40"/>
    <p:sldId id="410" r:id="rId41"/>
    <p:sldId id="411" r:id="rId42"/>
    <p:sldId id="412" r:id="rId43"/>
    <p:sldId id="413" r:id="rId44"/>
    <p:sldId id="414" r:id="rId45"/>
    <p:sldId id="415" r:id="rId46"/>
    <p:sldId id="416" r:id="rId47"/>
    <p:sldId id="417" r:id="rId48"/>
    <p:sldId id="418" r:id="rId49"/>
    <p:sldId id="419" r:id="rId50"/>
    <p:sldId id="420" r:id="rId51"/>
    <p:sldId id="421" r:id="rId52"/>
    <p:sldId id="422" r:id="rId53"/>
    <p:sldId id="424" r:id="rId54"/>
    <p:sldId id="425" r:id="rId55"/>
    <p:sldId id="426" r:id="rId56"/>
  </p:sldIdLst>
  <p:sldSz cx="12192000" cy="6858000"/>
  <p:notesSz cx="6858000" cy="9144000"/>
  <p:custDataLst>
    <p:tags r:id="rId62"/>
  </p:custDataLst>
  <p:defaultTex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205"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1D68A"/>
    <a:srgbClr val="BC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howGuides="1">
      <p:cViewPr>
        <p:scale>
          <a:sx n="50" d="100"/>
          <a:sy n="50" d="100"/>
        </p:scale>
        <p:origin x="632" y="92"/>
      </p:cViewPr>
      <p:guideLst>
        <p:guide orient="horz" pos="2205"/>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2" Type="http://schemas.openxmlformats.org/officeDocument/2006/relationships/tags" Target="tags/tag27.xml"/><Relationship Id="rId61" Type="http://schemas.openxmlformats.org/officeDocument/2006/relationships/tableStyles" Target="tableStyles.xml"/><Relationship Id="rId60" Type="http://schemas.openxmlformats.org/officeDocument/2006/relationships/viewProps" Target="viewProps.xml"/><Relationship Id="rId6" Type="http://schemas.openxmlformats.org/officeDocument/2006/relationships/slide" Target="slides/slide3.xml"/><Relationship Id="rId59" Type="http://schemas.openxmlformats.org/officeDocument/2006/relationships/presProps" Target="presProps.xml"/><Relationship Id="rId58" Type="http://schemas.openxmlformats.org/officeDocument/2006/relationships/handoutMaster" Target="handoutMasters/handoutMaster1.xml"/><Relationship Id="rId57" Type="http://schemas.openxmlformats.org/officeDocument/2006/relationships/notesMaster" Target="notesMasters/notesMaster1.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noProof="1"/>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noProof="1" smtClean="0"/>
            </a:lvl1pPr>
          </a:lstStyle>
          <a:p>
            <a:pPr marL="0" marR="0" lvl="0" indent="0" algn="r" defTabSz="914400" rtl="0" eaLnBrk="1" fontAlgn="base" latinLnBrk="0" hangingPunct="1">
              <a:lnSpc>
                <a:spcPct val="100000"/>
              </a:lnSpc>
              <a:spcBef>
                <a:spcPct val="0"/>
              </a:spcBef>
              <a:spcAft>
                <a:spcPct val="0"/>
              </a:spcAft>
              <a:buClrTx/>
              <a:buSzTx/>
              <a:buFontTx/>
              <a:buNone/>
              <a:defRPr/>
            </a:pPr>
            <a:fld id="{D2A48B96-639E-45A3-A0BA-2464DFDB1FAA}" type="datetimeFigureOut">
              <a:rPr kumimoji="0" lang="zh-CN" altLang="en-US" sz="1200" b="0" i="0" u="none" strike="noStrike" kern="1200" cap="none" spc="0" normalizeH="0" baseline="0" noProof="1"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148" name="幻灯片图像占位符 3"/>
          <p:cNvSpPr>
            <a:spLocks noGrp="1" noRot="1" noChangeAspect="1"/>
          </p:cNvSpPr>
          <p:nvPr>
            <p:ph type="sldImg"/>
          </p:nvPr>
        </p:nvSpPr>
        <p:spPr>
          <a:xfrm>
            <a:off x="685800" y="1143000"/>
            <a:ext cx="5486400" cy="3086100"/>
          </a:xfrm>
          <a:prstGeom prst="rect">
            <a:avLst/>
          </a:prstGeom>
          <a:noFill/>
          <a:ln w="12700" cap="flat" cmpd="sng">
            <a:solidFill>
              <a:srgbClr val="000000"/>
            </a:solidFill>
            <a:prstDash val="solid"/>
            <a:round/>
            <a:headEnd type="none" w="med" len="med"/>
            <a:tailEnd type="none" w="med" len="med"/>
          </a:ln>
        </p:spPr>
      </p:sp>
      <p:sp>
        <p:nvSpPr>
          <p:cNvPr id="4101" name="备注占位符 4"/>
          <p:cNvSpPr>
            <a:spLocks noGrp="1" noChangeArrowheads="1"/>
          </p:cNvSpPr>
          <p:nvPr>
            <p:ph type="body" sz="quarter" idx="4294967295"/>
          </p:nvPr>
        </p:nvSpPr>
        <p:spPr bwMode="auto">
          <a:xfrm>
            <a:off x="685800" y="4400550"/>
            <a:ext cx="5486400" cy="3600450"/>
          </a:xfrm>
          <a:prstGeom prst="rect">
            <a:avLst/>
          </a:prstGeom>
          <a:no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457200" marR="0" lvl="1"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914400" marR="0" lvl="2"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371600" marR="0" lvl="3"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828800" marR="0" lvl="4"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defRPr sz="1200" noProof="1"/>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wrap="square" lIns="91440" tIns="45720" rIns="91440" bIns="45720" numCol="1" anchor="b" anchorCtr="0" compatLnSpc="1"/>
          <a:p>
            <a:pPr lvl="0" algn="r" eaLnBrk="1" hangingPunct="1"/>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algn="l" rtl="0" fontAlgn="base">
      <a:spcBef>
        <a:spcPct val="0"/>
      </a:spcBef>
      <a:spcAft>
        <a:spcPct val="0"/>
      </a:spcAft>
      <a:defRPr sz="1200" kern="1200">
        <a:solidFill>
          <a:schemeClr val="tx1"/>
        </a:solidFill>
        <a:latin typeface="+mn-lt"/>
        <a:ea typeface="+mn-ea"/>
        <a:cs typeface="+mn-cs"/>
      </a:defRPr>
    </a:lvl1pPr>
    <a:lvl2pPr marL="457200" algn="l" rtl="0" fontAlgn="base">
      <a:spcBef>
        <a:spcPct val="0"/>
      </a:spcBef>
      <a:spcAft>
        <a:spcPct val="0"/>
      </a:spcAft>
      <a:defRPr sz="1200" kern="1200">
        <a:solidFill>
          <a:schemeClr val="tx1"/>
        </a:solidFill>
        <a:latin typeface="+mn-lt"/>
        <a:ea typeface="+mn-ea"/>
        <a:cs typeface="+mn-cs"/>
      </a:defRPr>
    </a:lvl2pPr>
    <a:lvl3pPr marL="914400" algn="l" rtl="0" fontAlgn="base">
      <a:spcBef>
        <a:spcPct val="0"/>
      </a:spcBef>
      <a:spcAft>
        <a:spcPct val="0"/>
      </a:spcAft>
      <a:defRPr sz="1200" kern="1200">
        <a:solidFill>
          <a:schemeClr val="tx1"/>
        </a:solidFill>
        <a:latin typeface="+mn-lt"/>
        <a:ea typeface="+mn-ea"/>
        <a:cs typeface="+mn-cs"/>
      </a:defRPr>
    </a:lvl3pPr>
    <a:lvl4pPr marL="1371600" algn="l" rtl="0" fontAlgn="base">
      <a:spcBef>
        <a:spcPct val="0"/>
      </a:spcBef>
      <a:spcAft>
        <a:spcPct val="0"/>
      </a:spcAft>
      <a:defRPr sz="1200" kern="1200">
        <a:solidFill>
          <a:schemeClr val="tx1"/>
        </a:solidFill>
        <a:latin typeface="+mn-lt"/>
        <a:ea typeface="+mn-ea"/>
        <a:cs typeface="+mn-cs"/>
      </a:defRPr>
    </a:lvl4pPr>
    <a:lvl5pPr marL="1828800" algn="l" rtl="0" fontAlgn="base">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4098" name="图片 6"/>
          <p:cNvPicPr>
            <a:picLocks noChangeAspect="1"/>
          </p:cNvPicPr>
          <p:nvPr userDrawn="1"/>
        </p:nvPicPr>
        <p:blipFill>
          <a:blip r:embed="rId2"/>
          <a:stretch>
            <a:fillRect/>
          </a:stretch>
        </p:blipFill>
        <p:spPr>
          <a:xfrm>
            <a:off x="-1587" y="0"/>
            <a:ext cx="12192000" cy="6858000"/>
          </a:xfrm>
          <a:prstGeom prst="rect">
            <a:avLst/>
          </a:prstGeom>
          <a:noFill/>
          <a:ln w="9525">
            <a:noFill/>
          </a:ln>
        </p:spPr>
      </p:pic>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spd="slow" advTm="3000">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Content Placeholder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Content Placeholder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vert="horz" lIns="91440" tIns="45720" rIns="91440" bIns="45720" rtlCol="0" anchor="t">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defRPr/>
            </a:pPr>
            <a:r>
              <a:rPr kumimoji="0" lang="zh-CN" altLang="en-US" sz="3200" b="0" i="0" u="none" strike="noStrike" kern="1200" cap="none" spc="0" normalizeH="0" baseline="0" noProof="0">
                <a:ln>
                  <a:noFill/>
                </a:ln>
                <a:solidFill>
                  <a:schemeClr val="tx1"/>
                </a:solidFill>
                <a:effectLst/>
                <a:uLnTx/>
                <a:uFillTx/>
                <a:latin typeface="+mn-lt"/>
                <a:ea typeface="+mn-ea"/>
                <a:cs typeface="+mn-cs"/>
              </a:rPr>
              <a:t>单击图标添加图片</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image" Target="../media/image2.jpeg"/><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1026" name="Title Placeholder 1"/>
          <p:cNvSpPr>
            <a:spLocks noGrp="1"/>
          </p:cNvSpPr>
          <p:nvPr>
            <p:ph type="title"/>
          </p:nvPr>
        </p:nvSpPr>
        <p:spPr>
          <a:xfrm>
            <a:off x="838200" y="365125"/>
            <a:ext cx="10515600" cy="1325563"/>
          </a:xfrm>
          <a:prstGeom prst="rect">
            <a:avLst/>
          </a:prstGeom>
          <a:noFill/>
          <a:ln w="9525">
            <a:noFill/>
          </a:ln>
        </p:spPr>
        <p:txBody>
          <a:bodyPr anchor="ctr" anchorCtr="0"/>
          <a:p>
            <a:pPr lvl="0"/>
            <a:r>
              <a:rPr lang="zh-CN" altLang="en-US" dirty="0"/>
              <a:t>单击此处编辑母版标题样式</a:t>
            </a:r>
            <a:endParaRPr lang="en-US" altLang="zh-CN" dirty="0"/>
          </a:p>
        </p:txBody>
      </p:sp>
      <p:sp>
        <p:nvSpPr>
          <p:cNvPr id="1027" name="Text Placeholder 2"/>
          <p:cNvSpPr>
            <a:spLocks noGrp="1"/>
          </p:cNvSpPr>
          <p:nvPr>
            <p:ph type="body" idx="1"/>
          </p:nvPr>
        </p:nvSpPr>
        <p:spPr>
          <a:xfrm>
            <a:off x="838200" y="1825625"/>
            <a:ext cx="10515600" cy="4351338"/>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en-US" altLang="zh-CN"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rgbClr val="898989"/>
                </a:solidFill>
              </a:defRPr>
            </a:lvl1pPr>
          </a:lstStyle>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p:pic>
        <p:nvPicPr>
          <p:cNvPr id="2050" name="图片 6"/>
          <p:cNvPicPr>
            <a:picLocks noChangeAspect="1"/>
          </p:cNvPicPr>
          <p:nvPr userDrawn="1"/>
        </p:nvPicPr>
        <p:blipFill>
          <a:blip r:embed="rId2"/>
          <a:srcRect l="48514" t="47011" b="-2"/>
          <a:stretch>
            <a:fillRect/>
          </a:stretch>
        </p:blipFill>
        <p:spPr>
          <a:xfrm>
            <a:off x="-26987" y="0"/>
            <a:ext cx="12192000" cy="685800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61" r:id="rId1"/>
  </p:sldLayoutIdLst>
  <p:transition spd="slow" advTm="3000">
    <p:random/>
  </p:transition>
  <p:timing>
    <p:tnLst>
      <p:par>
        <p:cTn id="1" dur="indefinite" restart="never" nodeType="tmRoot"/>
      </p:par>
    </p:tnLst>
  </p:timing>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tags" Target="../tags/tag10.xml"/><Relationship Id="rId4" Type="http://schemas.openxmlformats.org/officeDocument/2006/relationships/image" Target="../media/image10.png"/><Relationship Id="rId3" Type="http://schemas.openxmlformats.org/officeDocument/2006/relationships/tags" Target="../tags/tag9.xml"/><Relationship Id="rId2" Type="http://schemas.openxmlformats.org/officeDocument/2006/relationships/image" Target="../media/image9.png"/><Relationship Id="rId1" Type="http://schemas.openxmlformats.org/officeDocument/2006/relationships/tags" Target="../tags/tag8.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tags" Target="../tags/tag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2.xml"/><Relationship Id="rId1" Type="http://schemas.openxmlformats.org/officeDocument/2006/relationships/image" Target="../media/image1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themeOverride" Target="../theme/themeOverride1.xml"/><Relationship Id="rId2" Type="http://schemas.openxmlformats.org/officeDocument/2006/relationships/tags" Target="../tags/tag13.xml"/><Relationship Id="rId1" Type="http://schemas.openxmlformats.org/officeDocument/2006/relationships/image" Target="../media/image12.jpe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4.xml"/><Relationship Id="rId1" Type="http://schemas.openxmlformats.org/officeDocument/2006/relationships/image" Target="../media/image13.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5.xml"/><Relationship Id="rId1" Type="http://schemas.openxmlformats.org/officeDocument/2006/relationships/image" Target="../media/image14.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6.xml"/><Relationship Id="rId1" Type="http://schemas.openxmlformats.org/officeDocument/2006/relationships/image" Target="../media/image15.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7.xml"/><Relationship Id="rId1" Type="http://schemas.openxmlformats.org/officeDocument/2006/relationships/image" Target="../media/image16.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8.xml"/><Relationship Id="rId1" Type="http://schemas.openxmlformats.org/officeDocument/2006/relationships/image" Target="../media/image17.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9.xml"/><Relationship Id="rId1" Type="http://schemas.openxmlformats.org/officeDocument/2006/relationships/image" Target="../media/image18.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20.xml"/><Relationship Id="rId1" Type="http://schemas.openxmlformats.org/officeDocument/2006/relationships/image" Target="../media/image19.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20.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tags" Target="../tags/tag1.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21.xml"/><Relationship Id="rId1" Type="http://schemas.openxmlformats.org/officeDocument/2006/relationships/image" Target="../media/image21.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3.png"/><Relationship Id="rId1" Type="http://schemas.openxmlformats.org/officeDocument/2006/relationships/image" Target="../media/image22.pn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22.xml"/><Relationship Id="rId1" Type="http://schemas.openxmlformats.org/officeDocument/2006/relationships/image" Target="../media/image24.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26.png"/><Relationship Id="rId2" Type="http://schemas.openxmlformats.org/officeDocument/2006/relationships/tags" Target="../tags/tag23.xml"/><Relationship Id="rId1" Type="http://schemas.openxmlformats.org/officeDocument/2006/relationships/image" Target="../media/image25.pn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27.pn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28.png"/></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24.xml"/><Relationship Id="rId1" Type="http://schemas.openxmlformats.org/officeDocument/2006/relationships/image" Target="../media/image29.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4.jpeg"/></Relationships>
</file>

<file path=ppt/slides/_rels/slide40.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31.png"/><Relationship Id="rId2" Type="http://schemas.openxmlformats.org/officeDocument/2006/relationships/tags" Target="../tags/tag25.xml"/><Relationship Id="rId1" Type="http://schemas.openxmlformats.org/officeDocument/2006/relationships/image" Target="../media/image30.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2.png"/></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3.png"/><Relationship Id="rId1" Type="http://schemas.openxmlformats.org/officeDocument/2006/relationships/tags" Target="../tags/tag2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4.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5.png"/></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tags" Target="../tags/tag3.xml"/><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tags" Target="../tags/tag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6.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image" Target="../media/image8.jpeg"/><Relationship Id="rId3" Type="http://schemas.openxmlformats.org/officeDocument/2006/relationships/tags" Target="../tags/tag5.xml"/><Relationship Id="rId2" Type="http://schemas.openxmlformats.org/officeDocument/2006/relationships/image" Target="../media/image7.png"/><Relationship Id="rId1" Type="http://schemas.openxmlformats.org/officeDocument/2006/relationships/tags" Target="../tags/tag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170" name="组合 2"/>
          <p:cNvGrpSpPr/>
          <p:nvPr/>
        </p:nvGrpSpPr>
        <p:grpSpPr>
          <a:xfrm>
            <a:off x="4097338" y="4797425"/>
            <a:ext cx="3798887" cy="887413"/>
            <a:chOff x="4996875" y="3675432"/>
            <a:chExt cx="2198252" cy="459640"/>
          </a:xfrm>
        </p:grpSpPr>
        <p:sp>
          <p:nvSpPr>
            <p:cNvPr id="4" name="矩形: 圆角 34"/>
            <p:cNvSpPr/>
            <p:nvPr/>
          </p:nvSpPr>
          <p:spPr>
            <a:xfrm>
              <a:off x="5242560" y="3675432"/>
              <a:ext cx="1706882" cy="459640"/>
            </a:xfrm>
            <a:prstGeom prst="roundRect">
              <a:avLst>
                <a:gd name="adj" fmla="val 50000"/>
              </a:avLst>
            </a:prstGeom>
            <a:gradFill flip="none" rotWithShape="1">
              <a:gsLst>
                <a:gs pos="0">
                  <a:srgbClr val="33FFFC"/>
                </a:gs>
                <a:gs pos="70000">
                  <a:srgbClr val="33FFFC">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chemeClr val="bg1"/>
                </a:solidFill>
                <a:effectLst/>
                <a:uLnTx/>
                <a:uFillTx/>
                <a:latin typeface="思源宋体 CN" pitchFamily="18" charset="-122"/>
                <a:ea typeface="思源宋体 CN" pitchFamily="18" charset="-122"/>
                <a:cs typeface="+mn-cs"/>
                <a:sym typeface="思源宋体 CN" pitchFamily="18" charset="-122"/>
              </a:endParaRPr>
            </a:p>
          </p:txBody>
        </p:sp>
        <p:sp>
          <p:nvSpPr>
            <p:cNvPr id="7176" name="文本框 4"/>
            <p:cNvSpPr txBox="1"/>
            <p:nvPr/>
          </p:nvSpPr>
          <p:spPr>
            <a:xfrm>
              <a:off x="4996875" y="3675432"/>
              <a:ext cx="2198252" cy="270357"/>
            </a:xfrm>
            <a:prstGeom prst="rect">
              <a:avLst/>
            </a:prstGeom>
            <a:noFill/>
            <a:ln w="9525">
              <a:noFill/>
            </a:ln>
          </p:spPr>
          <p:txBody>
            <a:bodyPr>
              <a:spAutoFit/>
            </a:bodyPr>
            <a:p>
              <a:pPr algn="ctr" eaLnBrk="1" hangingPunct="1">
                <a:buNone/>
              </a:pPr>
              <a:r>
                <a:rPr lang="zh-CN" altLang="en-US" sz="2800" b="1" dirty="0">
                  <a:solidFill>
                    <a:schemeClr val="bg1"/>
                  </a:solidFill>
                  <a:latin typeface="微软雅黑" panose="020B0503020204020204" pitchFamily="34" charset="-122"/>
                  <a:ea typeface="微软雅黑" panose="020B0503020204020204" pitchFamily="34" charset="-122"/>
                  <a:sym typeface="思源宋体 CN" pitchFamily="18" charset="-122"/>
                </a:rPr>
                <a:t>主讲人：</a:t>
              </a:r>
              <a:endParaRPr lang="zh-CN" altLang="en-US" sz="2800" b="1" dirty="0">
                <a:solidFill>
                  <a:schemeClr val="bg1"/>
                </a:solidFill>
                <a:latin typeface="微软雅黑" panose="020B0503020204020204" pitchFamily="34" charset="-122"/>
                <a:ea typeface="微软雅黑" panose="020B0503020204020204" pitchFamily="34" charset="-122"/>
                <a:sym typeface="思源宋体 CN" pitchFamily="18" charset="-122"/>
              </a:endParaRPr>
            </a:p>
          </p:txBody>
        </p:sp>
      </p:grpSp>
      <p:sp>
        <p:nvSpPr>
          <p:cNvPr id="7" name="文本框 6"/>
          <p:cNvSpPr txBox="1"/>
          <p:nvPr/>
        </p:nvSpPr>
        <p:spPr>
          <a:xfrm>
            <a:off x="-336375" y="1772816"/>
            <a:ext cx="12864751" cy="1198880"/>
          </a:xfrm>
          <a:prstGeom prst="rect">
            <a:avLst/>
          </a:prstGeom>
          <a:noFill/>
        </p:spPr>
        <p:txBody>
          <a:bodyPr wrap="square" rtlCol="0">
            <a:spAutoFit/>
          </a:bodyPr>
          <a:lstStyle/>
          <a:p>
            <a:pPr marR="0" algn="ctr" defTabSz="914400" eaLnBrk="1" hangingPunct="1">
              <a:buClrTx/>
              <a:buSzTx/>
              <a:buFontTx/>
              <a:buNone/>
              <a:defRPr/>
            </a:pPr>
            <a:r>
              <a:rPr kumimoji="0" lang="en-US" altLang="zh-CN" sz="7200" b="1" kern="1200" cap="none" spc="0" normalizeH="0" baseline="0" noProof="0" dirty="0">
                <a:gradFill>
                  <a:gsLst>
                    <a:gs pos="0">
                      <a:srgbClr val="FEEFB7"/>
                    </a:gs>
                    <a:gs pos="100000">
                      <a:srgbClr val="DCAC3F"/>
                    </a:gs>
                  </a:gsLst>
                  <a:lin ang="5400000" scaled="1"/>
                </a:gradFill>
                <a:latin typeface="微软雅黑" panose="020B0503020204020204" pitchFamily="34" charset="-122"/>
                <a:ea typeface="微软雅黑" panose="020B0503020204020204" pitchFamily="34" charset="-122"/>
                <a:cs typeface="+mn-cs"/>
                <a:sym typeface="思源宋体 CN" pitchFamily="18" charset="-122"/>
              </a:rPr>
              <a:t>BI</a:t>
            </a:r>
            <a:r>
              <a:rPr kumimoji="0" lang="en-US" altLang="zh-CN" sz="7200" b="1" kern="1200" cap="none" spc="0" normalizeH="0" baseline="0" noProof="0" dirty="0">
                <a:solidFill>
                  <a:srgbClr val="F1D68A"/>
                </a:solidFill>
                <a:latin typeface="微软雅黑" panose="020B0503020204020204" pitchFamily="34" charset="-122"/>
                <a:ea typeface="微软雅黑" panose="020B0503020204020204" pitchFamily="34" charset="-122"/>
                <a:cs typeface="+mn-cs"/>
                <a:sym typeface="思源宋体 CN" pitchFamily="18" charset="-122"/>
              </a:rPr>
              <a:t>M</a:t>
            </a:r>
            <a:r>
              <a:rPr kumimoji="0" lang="zh-CN" altLang="en-US" sz="7200" b="1" kern="1200" cap="none" spc="0" normalizeH="0" baseline="0" noProof="0" dirty="0">
                <a:gradFill>
                  <a:gsLst>
                    <a:gs pos="0">
                      <a:srgbClr val="FEEFB7"/>
                    </a:gs>
                    <a:gs pos="100000">
                      <a:srgbClr val="DCAC3F"/>
                    </a:gs>
                  </a:gsLst>
                  <a:lin ang="5400000" scaled="1"/>
                </a:gradFill>
                <a:latin typeface="微软雅黑" panose="020B0503020204020204" pitchFamily="34" charset="-122"/>
                <a:ea typeface="微软雅黑" panose="020B0503020204020204" pitchFamily="34" charset="-122"/>
                <a:cs typeface="+mn-cs"/>
                <a:sym typeface="思源宋体 CN" pitchFamily="18" charset="-122"/>
              </a:rPr>
              <a:t>技术应用基础教程</a:t>
            </a:r>
            <a:endParaRPr kumimoji="0" lang="zh-CN" altLang="en-US" sz="7200" b="1" kern="1200" cap="none" spc="0" normalizeH="0" baseline="0" noProof="0" dirty="0">
              <a:gradFill>
                <a:gsLst>
                  <a:gs pos="0">
                    <a:srgbClr val="FEEFB7"/>
                  </a:gs>
                  <a:gs pos="100000">
                    <a:srgbClr val="DCAC3F"/>
                  </a:gs>
                </a:gsLst>
                <a:lin ang="5400000" scaled="1"/>
              </a:gradFill>
              <a:latin typeface="微软雅黑" panose="020B0503020204020204" pitchFamily="34" charset="-122"/>
              <a:ea typeface="微软雅黑" panose="020B0503020204020204" pitchFamily="34" charset="-122"/>
              <a:cs typeface="+mn-cs"/>
              <a:sym typeface="思源宋体 CN" pitchFamily="18" charset="-122"/>
            </a:endParaRPr>
          </a:p>
        </p:txBody>
      </p:sp>
      <p:sp>
        <p:nvSpPr>
          <p:cNvPr id="8" name="文本框 7"/>
          <p:cNvSpPr txBox="1"/>
          <p:nvPr/>
        </p:nvSpPr>
        <p:spPr>
          <a:xfrm>
            <a:off x="1091859" y="3248689"/>
            <a:ext cx="10008282" cy="706755"/>
          </a:xfrm>
          <a:prstGeom prst="rect">
            <a:avLst/>
          </a:prstGeom>
          <a:gradFill flip="none" rotWithShape="1">
            <a:gsLst>
              <a:gs pos="0">
                <a:srgbClr val="2A69DD">
                  <a:alpha val="0"/>
                </a:srgbClr>
              </a:gs>
              <a:gs pos="100000">
                <a:srgbClr val="95B4EE">
                  <a:alpha val="0"/>
                </a:srgbClr>
              </a:gs>
              <a:gs pos="57000">
                <a:schemeClr val="bg1"/>
              </a:gs>
            </a:gsLst>
            <a:lin ang="0" scaled="1"/>
            <a:tileRect/>
          </a:gradFill>
        </p:spPr>
        <p:txBody>
          <a:bodyPr wrap="square" rtlCol="0">
            <a:spAutoFit/>
          </a:bodyPr>
          <a:lstStyle>
            <a:defPPr>
              <a:defRPr lang="zh-CN"/>
            </a:defPPr>
            <a:lvl1pPr algn="ctr">
              <a:defRPr sz="8800">
                <a:ln w="25400">
                  <a:gradFill>
                    <a:gsLst>
                      <a:gs pos="0">
                        <a:schemeClr val="accent1">
                          <a:lumMod val="5000"/>
                          <a:lumOff val="95000"/>
                        </a:schemeClr>
                      </a:gs>
                      <a:gs pos="100000">
                        <a:srgbClr val="00B0F0"/>
                      </a:gs>
                    </a:gsLst>
                    <a:lin ang="5400000" scaled="1"/>
                  </a:gradFill>
                </a:ln>
                <a:gradFill>
                  <a:gsLst>
                    <a:gs pos="88000">
                      <a:srgbClr val="003B68"/>
                    </a:gs>
                    <a:gs pos="27000">
                      <a:srgbClr val="00B0F0"/>
                    </a:gs>
                  </a:gsLst>
                  <a:lin ang="5400000" scaled="1"/>
                </a:gradFill>
                <a:effectLst>
                  <a:outerShdw blurRad="38100" dist="25400" dir="5400000" algn="t" rotWithShape="0">
                    <a:prstClr val="black">
                      <a:alpha val="50000"/>
                    </a:prstClr>
                  </a:outerShdw>
                </a:effectLst>
                <a:latin typeface="方正正大黑_GBK" panose="02000000000000000000" pitchFamily="2" charset="-122"/>
                <a:ea typeface="方正正大黑_GBK" panose="02000000000000000000" pitchFamily="2" charset="-122"/>
              </a:defRPr>
            </a:lvl1pPr>
            <a:lvl2pPr>
              <a:defRPr/>
            </a:lvl2pPr>
            <a:lvl3pPr>
              <a:defRPr/>
            </a:lvl3pPr>
            <a:lvl4pPr>
              <a:defRPr/>
            </a:lvl4pPr>
            <a:lvl5pPr>
              <a:defRPr/>
            </a:lvl5pPr>
            <a:lvl6pPr>
              <a:defRPr/>
            </a:lvl6pPr>
            <a:lvl7pPr>
              <a:defRPr/>
            </a:lvl7pPr>
            <a:lvl8pPr>
              <a:defRPr/>
            </a:lvl8pPr>
            <a:lvl9pPr>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4000" b="1" i="0" u="none" strike="noStrike" kern="1200" cap="none" spc="50" normalizeH="0" baseline="0" noProof="0" dirty="0">
                <a:ln w="9525" cmpd="sng">
                  <a:solidFill>
                    <a:schemeClr val="accent1"/>
                  </a:solidFill>
                  <a:prstDash val="solid"/>
                </a:ln>
                <a:solidFill>
                  <a:schemeClr val="bg1"/>
                </a:solidFill>
                <a:effectLst>
                  <a:glow rad="38100">
                    <a:schemeClr val="accent1">
                      <a:alpha val="40000"/>
                    </a:schemeClr>
                  </a:glow>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ea"/>
                <a:sym typeface="+mn-lt"/>
              </a:rPr>
              <a:t>模块</a:t>
            </a:r>
            <a:r>
              <a:rPr kumimoji="0" lang="en-US" altLang="zh-CN" sz="4000" b="1" i="0" u="none" strike="noStrike" kern="1200" cap="none" spc="50" normalizeH="0" baseline="0" noProof="0" dirty="0">
                <a:ln w="9525" cmpd="sng">
                  <a:solidFill>
                    <a:schemeClr val="accent1"/>
                  </a:solidFill>
                  <a:prstDash val="solid"/>
                </a:ln>
                <a:solidFill>
                  <a:schemeClr val="bg1"/>
                </a:solidFill>
                <a:effectLst>
                  <a:glow rad="38100">
                    <a:schemeClr val="accent1">
                      <a:alpha val="40000"/>
                    </a:schemeClr>
                  </a:glow>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ea"/>
                <a:sym typeface="+mn-lt"/>
              </a:rPr>
              <a:t>1 BIM</a:t>
            </a:r>
            <a:r>
              <a:rPr kumimoji="0" lang="zh-CN" altLang="en-US" sz="4000" b="1" i="0" u="none" strike="noStrike" kern="1200" cap="none" spc="50" normalizeH="0" baseline="0" noProof="0" dirty="0">
                <a:ln w="9525" cmpd="sng">
                  <a:solidFill>
                    <a:schemeClr val="accent1"/>
                  </a:solidFill>
                  <a:prstDash val="solid"/>
                </a:ln>
                <a:solidFill>
                  <a:schemeClr val="bg1"/>
                </a:solidFill>
                <a:effectLst>
                  <a:glow rad="38100">
                    <a:schemeClr val="accent1">
                      <a:alpha val="40000"/>
                    </a:schemeClr>
                  </a:glow>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ea"/>
                <a:sym typeface="+mn-lt"/>
              </a:rPr>
              <a:t>与</a:t>
            </a:r>
            <a:r>
              <a:rPr kumimoji="0" lang="en-US" altLang="zh-CN" sz="4000" b="1" i="0" u="none" strike="noStrike" kern="1200" cap="none" spc="50" normalizeH="0" baseline="0" noProof="0" dirty="0">
                <a:ln w="9525" cmpd="sng">
                  <a:solidFill>
                    <a:schemeClr val="accent1"/>
                  </a:solidFill>
                  <a:prstDash val="solid"/>
                </a:ln>
                <a:solidFill>
                  <a:schemeClr val="bg1"/>
                </a:solidFill>
                <a:effectLst>
                  <a:glow rad="38100">
                    <a:schemeClr val="accent1">
                      <a:alpha val="40000"/>
                    </a:schemeClr>
                  </a:glow>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ea"/>
                <a:sym typeface="+mn-lt"/>
              </a:rPr>
              <a:t>Revit</a:t>
            </a:r>
            <a:r>
              <a:rPr kumimoji="0" lang="zh-CN" altLang="en-US" sz="4000" b="1" i="0" u="none" strike="noStrike" kern="1200" cap="none" spc="50" normalizeH="0" baseline="0" noProof="0" dirty="0">
                <a:ln w="9525" cmpd="sng">
                  <a:solidFill>
                    <a:schemeClr val="accent1"/>
                  </a:solidFill>
                  <a:prstDash val="solid"/>
                </a:ln>
                <a:solidFill>
                  <a:schemeClr val="bg1"/>
                </a:solidFill>
                <a:effectLst>
                  <a:glow rad="38100">
                    <a:schemeClr val="accent1">
                      <a:alpha val="40000"/>
                    </a:schemeClr>
                  </a:glow>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ea"/>
                <a:sym typeface="+mn-lt"/>
              </a:rPr>
              <a:t>简介</a:t>
            </a:r>
            <a:endParaRPr kumimoji="0" lang="zh-CN" altLang="en-US" sz="4000" b="1" i="0" u="none" strike="noStrike" kern="1200" cap="none" spc="50" normalizeH="0" baseline="0" noProof="0" dirty="0">
              <a:ln w="9525" cmpd="sng">
                <a:solidFill>
                  <a:schemeClr val="accent1"/>
                </a:solidFill>
                <a:prstDash val="solid"/>
              </a:ln>
              <a:solidFill>
                <a:schemeClr val="bg1"/>
              </a:solidFill>
              <a:effectLst>
                <a:glow rad="38100">
                  <a:schemeClr val="accent1">
                    <a:alpha val="40000"/>
                  </a:schemeClr>
                </a:glow>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ea"/>
              <a:sym typeface="+mn-l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latin typeface="Arial" panose="020B0604020202020204" pitchFamily="34" charset="0"/>
                <a:ea typeface="微软雅黑" panose="020B0503020204020204" pitchFamily="34" charset="-122"/>
              </a:rPr>
              <a:t>1.1  BIM</a:t>
            </a:r>
            <a:r>
              <a:rPr lang="zh-CN" altLang="en-US" sz="3600" b="1" dirty="0">
                <a:solidFill>
                  <a:srgbClr val="BCFFFF"/>
                </a:solidFill>
                <a:latin typeface="Arial" panose="020B0604020202020204" pitchFamily="34" charset="0"/>
                <a:ea typeface="微软雅黑" panose="020B0503020204020204" pitchFamily="34" charset="-122"/>
              </a:rPr>
              <a:t>简介</a:t>
            </a:r>
            <a:endParaRPr lang="zh-CN" altLang="en-US"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1343660" y="1124585"/>
            <a:ext cx="9737090" cy="2861310"/>
          </a:xfrm>
          <a:prstGeom prst="rect">
            <a:avLst/>
          </a:prstGeom>
          <a:noFill/>
          <a:ln w="9525">
            <a:noFill/>
          </a:ln>
        </p:spPr>
        <p:txBody>
          <a:bodyPr wrap="square">
            <a:spAutoFit/>
          </a:bodyPr>
          <a:p>
            <a:pPr eaLnBrk="1" hangingPunct="1">
              <a:lnSpc>
                <a:spcPct val="150000"/>
              </a:lnSpc>
              <a:buNone/>
            </a:pPr>
            <a:r>
              <a:rPr lang="en-US" altLang="zh-CN" sz="2400" dirty="0">
                <a:solidFill>
                  <a:schemeClr val="bg1"/>
                </a:solidFill>
                <a:latin typeface="微软雅黑" panose="020B0503020204020204" pitchFamily="34" charset="-122"/>
                <a:ea typeface="微软雅黑" panose="020B0503020204020204" pitchFamily="34" charset="-122"/>
              </a:rPr>
              <a:t>4.信息一致与可优化性</a:t>
            </a:r>
            <a:endParaRPr lang="en-US" altLang="zh-CN"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en-US" altLang="zh-CN" sz="2400" dirty="0">
                <a:solidFill>
                  <a:schemeClr val="bg1"/>
                </a:solidFill>
                <a:latin typeface="微软雅黑" panose="020B0503020204020204" pitchFamily="34" charset="-122"/>
                <a:ea typeface="微软雅黑" panose="020B0503020204020204" pitchFamily="34" charset="-122"/>
              </a:rPr>
              <a:t>BIM模型提供了建筑物的实际存在的信息，包括几何信息、物理信息、规则信息，还提供了建筑物变化以后的实际存在。现代建筑物的复杂程度大多超过参与人员本身的能力极限，BIM及与其配套的各种优化工具提供了对复杂项目进行优化的可能。</a:t>
            </a:r>
            <a:endParaRPr lang="en-US" altLang="zh-CN" sz="2400" dirty="0">
              <a:solidFill>
                <a:schemeClr val="bg1"/>
              </a:solidFill>
              <a:latin typeface="微软雅黑" panose="020B0503020204020204" pitchFamily="34" charset="-122"/>
              <a:ea typeface="微软雅黑" panose="020B0503020204020204" pitchFamily="34" charset="-122"/>
            </a:endParaRPr>
          </a:p>
        </p:txBody>
      </p:sp>
      <p:pic>
        <p:nvPicPr>
          <p:cNvPr id="63" name="图片 63" descr="2022-11-20 17 07 00"/>
          <p:cNvPicPr>
            <a:picLocks noChangeAspect="1"/>
          </p:cNvPicPr>
          <p:nvPr>
            <p:custDataLst>
              <p:tags r:id="rId1"/>
            </p:custDataLst>
          </p:nvPr>
        </p:nvPicPr>
        <p:blipFill>
          <a:blip r:embed="rId2"/>
          <a:stretch>
            <a:fillRect/>
          </a:stretch>
        </p:blipFill>
        <p:spPr>
          <a:xfrm>
            <a:off x="2927350" y="4076700"/>
            <a:ext cx="2752725" cy="2401570"/>
          </a:xfrm>
          <a:prstGeom prst="rect">
            <a:avLst/>
          </a:prstGeom>
        </p:spPr>
      </p:pic>
      <p:pic>
        <p:nvPicPr>
          <p:cNvPr id="64" name="图片 64" descr="2022-11-20 17 06 07"/>
          <p:cNvPicPr>
            <a:picLocks noChangeAspect="1"/>
          </p:cNvPicPr>
          <p:nvPr>
            <p:custDataLst>
              <p:tags r:id="rId3"/>
            </p:custDataLst>
          </p:nvPr>
        </p:nvPicPr>
        <p:blipFill>
          <a:blip r:embed="rId4"/>
          <a:stretch>
            <a:fillRect/>
          </a:stretch>
        </p:blipFill>
        <p:spPr>
          <a:xfrm>
            <a:off x="5951855" y="4085590"/>
            <a:ext cx="2731135" cy="2404110"/>
          </a:xfrm>
          <a:prstGeom prst="rect">
            <a:avLst/>
          </a:prstGeom>
        </p:spPr>
      </p:pic>
      <p:sp>
        <p:nvSpPr>
          <p:cNvPr id="100" name="文本框 99"/>
          <p:cNvSpPr txBox="1"/>
          <p:nvPr>
            <p:custDataLst>
              <p:tags r:id="rId5"/>
            </p:custDataLst>
          </p:nvPr>
        </p:nvSpPr>
        <p:spPr>
          <a:xfrm>
            <a:off x="5520055" y="6489700"/>
            <a:ext cx="784860" cy="368300"/>
          </a:xfrm>
          <a:prstGeom prst="rect">
            <a:avLst/>
          </a:prstGeom>
          <a:noFill/>
          <a:ln w="9525">
            <a:noFill/>
          </a:ln>
        </p:spPr>
        <p:txBody>
          <a:bodyPr wrap="square">
            <a:spAutoFit/>
          </a:bodyPr>
          <a:p>
            <a:r>
              <a:rPr lang="en-US"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1-5</a:t>
            </a:r>
            <a:endParaRPr lang="en-US" altLang="en-US"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spd="slow" advTm="3000">
    <p:random/>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306388" y="1628775"/>
            <a:ext cx="11664950" cy="4413250"/>
          </a:xfrm>
          <a:prstGeom prst="rect">
            <a:avLst/>
          </a:prstGeom>
          <a:gradFill flip="none" rotWithShape="1">
            <a:gsLst>
              <a:gs pos="0">
                <a:srgbClr val="00FFFF">
                  <a:alpha val="29000"/>
                </a:srgbClr>
              </a:gs>
              <a:gs pos="100000">
                <a:srgbClr val="00FFFF">
                  <a:alpha val="0"/>
                </a:srgbClr>
              </a:gs>
            </a:gsLst>
            <a:lin ang="10800000" scaled="0"/>
            <a:tileRect/>
          </a:gradFill>
          <a:ln w="25400" cap="flat" cmpd="sng" algn="ctr">
            <a:noFill/>
            <a:prstDash val="solid"/>
          </a:ln>
          <a:effectLst/>
        </p:spPr>
        <p:txBody>
          <a:bodyPr vert="horz" wrap="square" lIns="96435" tIns="48218" rIns="96435" bIns="48218" numCol="1" anchor="t" anchorCtr="0" compatLnSpc="1"/>
          <a:lstStyle/>
          <a:p>
            <a:pPr marL="0" marR="0" lvl="0" indent="0" algn="l" defTabSz="914400" rtl="0" eaLnBrk="1" fontAlgn="base" latinLnBrk="0" hangingPunct="1">
              <a:lnSpc>
                <a:spcPct val="120000"/>
              </a:lnSpc>
              <a:spcBef>
                <a:spcPct val="0"/>
              </a:spcBef>
              <a:spcAft>
                <a:spcPct val="0"/>
              </a:spcAft>
              <a:buClrTx/>
              <a:buSzTx/>
              <a:buFontTx/>
              <a:buNone/>
              <a:defRPr/>
            </a:pPr>
            <a:endParaRPr kumimoji="0" lang="zh-CN" altLang="en-US" sz="525" b="0" i="0" u="none" strike="noStrike" kern="0" cap="none" spc="0" normalizeH="0" baseline="0" noProof="0" dirty="0">
              <a:ln>
                <a:noFill/>
              </a:ln>
              <a:solidFill>
                <a:schemeClr val="tx1">
                  <a:lumMod val="65000"/>
                  <a:lumOff val="35000"/>
                </a:schemeClr>
              </a:solidFill>
              <a:effectLst/>
              <a:uLnTx/>
              <a:uFillTx/>
              <a:latin typeface="思源宋体 CN" pitchFamily="18" charset="-122"/>
              <a:ea typeface="思源宋体 CN" pitchFamily="18" charset="-122"/>
              <a:cs typeface="+mn-ea"/>
              <a:sym typeface="思源宋体 CN" pitchFamily="18" charset="-122"/>
            </a:endParaRPr>
          </a:p>
        </p:txBody>
      </p:sp>
      <p:sp>
        <p:nvSpPr>
          <p:cNvPr id="8196" name="文本框 19"/>
          <p:cNvSpPr txBox="1"/>
          <p:nvPr/>
        </p:nvSpPr>
        <p:spPr>
          <a:xfrm>
            <a:off x="6383338" y="1795463"/>
            <a:ext cx="5119687" cy="3046095"/>
          </a:xfrm>
          <a:prstGeom prst="rect">
            <a:avLst/>
          </a:prstGeom>
          <a:noFill/>
          <a:ln w="9525">
            <a:noFill/>
          </a:ln>
        </p:spPr>
        <p:txBody>
          <a:bodyPr>
            <a:spAutoFit/>
          </a:bodyPr>
          <a:p>
            <a:pPr eaLnBrk="1" hangingPunct="1">
              <a:lnSpc>
                <a:spcPct val="200000"/>
              </a:lnSpc>
            </a:pPr>
            <a:r>
              <a:rPr lang="en-US" altLang="zh-CN" sz="3200" b="1" dirty="0">
                <a:solidFill>
                  <a:schemeClr val="bg1"/>
                </a:solidFill>
                <a:latin typeface="微软雅黑" panose="020B0503020204020204" pitchFamily="34" charset="-122"/>
                <a:ea typeface="微软雅黑" panose="020B0503020204020204" pitchFamily="34" charset="-122"/>
              </a:rPr>
              <a:t>1.1 BIM简介</a:t>
            </a:r>
            <a:endParaRPr lang="en-US" altLang="zh-CN" sz="3200" b="1" dirty="0">
              <a:solidFill>
                <a:srgbClr val="F1D68A"/>
              </a:solidFill>
              <a:latin typeface="微软雅黑" panose="020B0503020204020204" pitchFamily="34" charset="-122"/>
              <a:ea typeface="微软雅黑" panose="020B0503020204020204" pitchFamily="34" charset="-122"/>
            </a:endParaRPr>
          </a:p>
          <a:p>
            <a:pPr eaLnBrk="1" hangingPunct="1">
              <a:lnSpc>
                <a:spcPct val="200000"/>
              </a:lnSpc>
            </a:pPr>
            <a:r>
              <a:rPr lang="en-US" altLang="zh-CN" sz="3200" b="1" dirty="0">
                <a:solidFill>
                  <a:srgbClr val="FFFF00"/>
                </a:solidFill>
                <a:latin typeface="微软雅黑" panose="020B0503020204020204" pitchFamily="34" charset="-122"/>
                <a:ea typeface="微软雅黑" panose="020B0503020204020204" pitchFamily="34" charset="-122"/>
              </a:rPr>
              <a:t>1.2 Revit</a:t>
            </a:r>
            <a:r>
              <a:rPr lang="zh-CN" altLang="en-US" sz="3200" b="1" dirty="0">
                <a:solidFill>
                  <a:srgbClr val="FFFF00"/>
                </a:solidFill>
                <a:latin typeface="微软雅黑" panose="020B0503020204020204" pitchFamily="34" charset="-122"/>
                <a:ea typeface="微软雅黑" panose="020B0503020204020204" pitchFamily="34" charset="-122"/>
              </a:rPr>
              <a:t>简介</a:t>
            </a:r>
            <a:endParaRPr lang="en-US" altLang="zh-CN" sz="3200" b="1" dirty="0">
              <a:solidFill>
                <a:srgbClr val="FFFF00"/>
              </a:solidFill>
              <a:latin typeface="微软雅黑" panose="020B0503020204020204" pitchFamily="34" charset="-122"/>
              <a:ea typeface="微软雅黑" panose="020B0503020204020204" pitchFamily="34" charset="-122"/>
            </a:endParaRPr>
          </a:p>
          <a:p>
            <a:pPr eaLnBrk="1" hangingPunct="1">
              <a:lnSpc>
                <a:spcPct val="200000"/>
              </a:lnSpc>
            </a:pPr>
            <a:r>
              <a:rPr lang="en-US" altLang="zh-CN" sz="3200" b="1" dirty="0">
                <a:solidFill>
                  <a:schemeClr val="bg1"/>
                </a:solidFill>
                <a:latin typeface="微软雅黑" panose="020B0503020204020204" pitchFamily="34" charset="-122"/>
                <a:ea typeface="微软雅黑" panose="020B0503020204020204" pitchFamily="34" charset="-122"/>
              </a:rPr>
              <a:t> </a:t>
            </a:r>
            <a:endParaRPr lang="en-US" altLang="zh-CN" sz="3200" b="1" dirty="0">
              <a:solidFill>
                <a:schemeClr val="bg1"/>
              </a:solidFill>
              <a:latin typeface="微软雅黑" panose="020B0503020204020204" pitchFamily="34" charset="-122"/>
              <a:ea typeface="微软雅黑" panose="020B0503020204020204" pitchFamily="34" charset="-122"/>
            </a:endParaRPr>
          </a:p>
        </p:txBody>
      </p:sp>
      <p:sp>
        <p:nvSpPr>
          <p:cNvPr id="8197" name="文本框 47"/>
          <p:cNvSpPr txBox="1"/>
          <p:nvPr/>
        </p:nvSpPr>
        <p:spPr>
          <a:xfrm flipH="1">
            <a:off x="930275" y="433388"/>
            <a:ext cx="7789863" cy="645160"/>
          </a:xfrm>
          <a:prstGeom prst="rect">
            <a:avLst/>
          </a:prstGeom>
          <a:noFill/>
          <a:ln w="9525">
            <a:noFill/>
          </a:ln>
        </p:spPr>
        <p:txBody>
          <a:bodyPr>
            <a:spAutoFit/>
          </a:bodyPr>
          <a:p>
            <a:pPr eaLnBrk="1" hangingPunct="1">
              <a:buNone/>
            </a:pPr>
            <a:r>
              <a:rPr lang="zh-CN" altLang="en-US" sz="3600" b="1" dirty="0">
                <a:solidFill>
                  <a:srgbClr val="BCFFFF"/>
                </a:solidFill>
                <a:latin typeface="Arial" panose="020B0604020202020204" pitchFamily="34" charset="0"/>
                <a:ea typeface="微软雅黑" panose="020B0503020204020204" pitchFamily="34" charset="-122"/>
              </a:rPr>
              <a:t>模块</a:t>
            </a:r>
            <a:r>
              <a:rPr lang="en-US" altLang="zh-CN" sz="3600" b="1" dirty="0">
                <a:solidFill>
                  <a:srgbClr val="BCFFFF"/>
                </a:solidFill>
                <a:latin typeface="Arial" panose="020B0604020202020204" pitchFamily="34" charset="0"/>
                <a:ea typeface="微软雅黑" panose="020B0503020204020204" pitchFamily="34" charset="-122"/>
              </a:rPr>
              <a:t>1 - BIM</a:t>
            </a:r>
            <a:r>
              <a:rPr lang="zh-CN" altLang="en-US" sz="3600" b="1" dirty="0">
                <a:solidFill>
                  <a:srgbClr val="BCFFFF"/>
                </a:solidFill>
                <a:latin typeface="Arial" panose="020B0604020202020204" pitchFamily="34" charset="0"/>
                <a:ea typeface="微软雅黑" panose="020B0503020204020204" pitchFamily="34" charset="-122"/>
              </a:rPr>
              <a:t>与</a:t>
            </a:r>
            <a:r>
              <a:rPr lang="en-US" altLang="zh-CN" sz="3600" b="1" dirty="0">
                <a:solidFill>
                  <a:srgbClr val="BCFFFF"/>
                </a:solidFill>
                <a:latin typeface="Arial" panose="020B0604020202020204" pitchFamily="34" charset="0"/>
                <a:ea typeface="微软雅黑" panose="020B0503020204020204" pitchFamily="34" charset="-122"/>
              </a:rPr>
              <a:t>Revit</a:t>
            </a:r>
            <a:r>
              <a:rPr lang="zh-CN" altLang="en-US" sz="3600" b="1" dirty="0">
                <a:solidFill>
                  <a:srgbClr val="BCFFFF"/>
                </a:solidFill>
                <a:latin typeface="Arial" panose="020B0604020202020204" pitchFamily="34" charset="0"/>
                <a:ea typeface="微软雅黑" panose="020B0503020204020204" pitchFamily="34" charset="-122"/>
              </a:rPr>
              <a:t>简介</a:t>
            </a:r>
            <a:endParaRPr lang="zh-CN" altLang="en-US" sz="3600" b="1" dirty="0">
              <a:solidFill>
                <a:srgbClr val="BCFFFF"/>
              </a:solidFill>
              <a:latin typeface="Arial" panose="020B0604020202020204" pitchFamily="34" charset="0"/>
              <a:ea typeface="微软雅黑" panose="020B0503020204020204" pitchFamily="34" charset="-122"/>
            </a:endParaRPr>
          </a:p>
        </p:txBody>
      </p:sp>
      <p:grpSp>
        <p:nvGrpSpPr>
          <p:cNvPr id="50" name="组合 49"/>
          <p:cNvGrpSpPr/>
          <p:nvPr/>
        </p:nvGrpSpPr>
        <p:grpSpPr>
          <a:xfrm>
            <a:off x="237795" y="497874"/>
            <a:ext cx="636494" cy="517953"/>
            <a:chOff x="3778623" y="3240738"/>
            <a:chExt cx="941295" cy="782171"/>
          </a:xfrm>
          <a:solidFill>
            <a:srgbClr val="BCFFFF"/>
          </a:solidFill>
        </p:grpSpPr>
        <p:sp>
          <p:nvSpPr>
            <p:cNvPr id="51"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52" name="矩形 51"/>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pic>
        <p:nvPicPr>
          <p:cNvPr id="11" name="图片 1"/>
          <p:cNvPicPr>
            <a:picLocks noChangeAspect="1"/>
          </p:cNvPicPr>
          <p:nvPr>
            <p:custDataLst>
              <p:tags r:id="rId1"/>
            </p:custDataLst>
          </p:nvPr>
        </p:nvPicPr>
        <p:blipFill>
          <a:blip r:embed="rId2"/>
          <a:srcRect l="10713" r="5822" b="-124"/>
          <a:stretch>
            <a:fillRect/>
          </a:stretch>
        </p:blipFill>
        <p:spPr>
          <a:xfrm>
            <a:off x="930275" y="2060575"/>
            <a:ext cx="4707255" cy="3362960"/>
          </a:xfrm>
          <a:prstGeom prst="rect">
            <a:avLst/>
          </a:prstGeom>
          <a:noFill/>
          <a:ln>
            <a:noFill/>
          </a:ln>
        </p:spPr>
      </p:pic>
    </p:spTree>
  </p:cSld>
  <p:clrMapOvr>
    <a:masterClrMapping/>
  </p:clrMapOvr>
  <p:transition spd="slow" advTm="3000">
    <p:random/>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latin typeface="Arial" panose="020B0604020202020204" pitchFamily="34" charset="0"/>
                <a:ea typeface="微软雅黑" panose="020B0503020204020204" pitchFamily="34" charset="-122"/>
              </a:rPr>
              <a:t>1.2  Revit</a:t>
            </a:r>
            <a:r>
              <a:rPr lang="zh-CN" altLang="en-US" sz="3600" b="1" dirty="0">
                <a:solidFill>
                  <a:srgbClr val="BCFFFF"/>
                </a:solidFill>
                <a:latin typeface="Arial" panose="020B0604020202020204" pitchFamily="34" charset="0"/>
                <a:ea typeface="微软雅黑" panose="020B0503020204020204" pitchFamily="34" charset="-122"/>
              </a:rPr>
              <a:t>简介</a:t>
            </a:r>
            <a:endParaRPr lang="zh-CN" altLang="en-US"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1199515" y="1340485"/>
            <a:ext cx="10085705" cy="4523105"/>
          </a:xfrm>
          <a:prstGeom prst="rect">
            <a:avLst/>
          </a:prstGeom>
          <a:noFill/>
          <a:ln w="9525">
            <a:noFill/>
          </a:ln>
        </p:spPr>
        <p:txBody>
          <a:bodyPr wrap="square">
            <a:spAutoFit/>
          </a:bodyPr>
          <a:p>
            <a:pPr eaLnBrk="1" hangingPunct="1">
              <a:lnSpc>
                <a:spcPct val="150000"/>
              </a:lnSpc>
              <a:buNone/>
            </a:pPr>
            <a:r>
              <a:rPr lang="en-US" altLang="zh-CN" sz="2400" dirty="0">
                <a:solidFill>
                  <a:schemeClr val="bg1"/>
                </a:solidFill>
                <a:latin typeface="微软雅黑" panose="020B0503020204020204" pitchFamily="34" charset="-122"/>
                <a:ea typeface="微软雅黑" panose="020B0503020204020204" pitchFamily="34" charset="-122"/>
              </a:rPr>
              <a:t>Revit</a:t>
            </a:r>
            <a:r>
              <a:rPr lang="zh-CN" altLang="en-US" sz="2400" dirty="0">
                <a:solidFill>
                  <a:schemeClr val="bg1"/>
                </a:solidFill>
                <a:latin typeface="微软雅黑" panose="020B0503020204020204" pitchFamily="34" charset="-122"/>
                <a:ea typeface="微软雅黑" panose="020B0503020204020204" pitchFamily="34" charset="-122"/>
              </a:rPr>
              <a:t>软件概述</a:t>
            </a:r>
            <a:endParaRPr lang="en-US" altLang="zh-CN"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en-US" altLang="zh-CN" sz="2400" dirty="0">
                <a:solidFill>
                  <a:schemeClr val="bg1"/>
                </a:solidFill>
                <a:latin typeface="微软雅黑" panose="020B0503020204020204" pitchFamily="34" charset="-122"/>
                <a:ea typeface="微软雅黑" panose="020B0503020204020204" pitchFamily="34" charset="-122"/>
              </a:rPr>
              <a:t>Revit是Autodesk公司的三维参数化建筑设计软件，是一种创建信息化建筑信息模型的设计工具。在Revit软件中，包括建筑、结构、设备等系列软件。Revit Architeture 主要是针对建筑设计、Revit Structure 主要是针结构设计、Revit MEP 主要是针对机电设备设计。从2013年起各专业软件合并集成在一个Revit软件中，</a:t>
            </a:r>
            <a:r>
              <a:rPr lang="zh-CN" altLang="en-US" sz="2400" dirty="0">
                <a:solidFill>
                  <a:schemeClr val="bg1"/>
                </a:solidFill>
                <a:latin typeface="微软雅黑" panose="020B0503020204020204" pitchFamily="34" charset="-122"/>
                <a:ea typeface="微软雅黑" panose="020B0503020204020204" pitchFamily="34" charset="-122"/>
              </a:rPr>
              <a:t>从</a:t>
            </a:r>
            <a:r>
              <a:rPr lang="en-US" altLang="zh-CN" sz="2400" dirty="0">
                <a:solidFill>
                  <a:schemeClr val="bg1"/>
                </a:solidFill>
                <a:latin typeface="微软雅黑" panose="020B0503020204020204" pitchFamily="34" charset="-122"/>
                <a:ea typeface="微软雅黑" panose="020B0503020204020204" pitchFamily="34" charset="-122"/>
              </a:rPr>
              <a:t>Revit 2019</a:t>
            </a:r>
            <a:r>
              <a:rPr lang="zh-CN" altLang="en-US" sz="2400" dirty="0">
                <a:solidFill>
                  <a:schemeClr val="bg1"/>
                </a:solidFill>
                <a:latin typeface="微软雅黑" panose="020B0503020204020204" pitchFamily="34" charset="-122"/>
                <a:ea typeface="微软雅黑" panose="020B0503020204020204" pitchFamily="34" charset="-122"/>
              </a:rPr>
              <a:t>开始</a:t>
            </a:r>
            <a:r>
              <a:rPr lang="en-US" altLang="zh-CN" sz="2400" dirty="0">
                <a:solidFill>
                  <a:schemeClr val="bg1"/>
                </a:solidFill>
                <a:latin typeface="微软雅黑" panose="020B0503020204020204" pitchFamily="34" charset="-122"/>
                <a:ea typeface="微软雅黑" panose="020B0503020204020204" pitchFamily="34" charset="-122"/>
              </a:rPr>
              <a:t>还新增了钢结构设计，用户一次安装，即可以享有建筑、结构、机电的建模环境，各专业软件可以相互读取数据，形成完整、全面、协调、可视的建筑信息模型。。</a:t>
            </a:r>
            <a:endParaRPr lang="en-US" altLang="zh-CN" sz="24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slow" advTm="3000">
    <p:random/>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latin typeface="Arial" panose="020B0604020202020204" pitchFamily="34" charset="0"/>
                <a:ea typeface="微软雅黑" panose="020B0503020204020204" pitchFamily="34" charset="-122"/>
              </a:rPr>
              <a:t>1.2  Revit</a:t>
            </a:r>
            <a:r>
              <a:rPr lang="zh-CN" altLang="en-US" sz="3600" b="1" dirty="0">
                <a:solidFill>
                  <a:srgbClr val="BCFFFF"/>
                </a:solidFill>
                <a:latin typeface="Arial" panose="020B0604020202020204" pitchFamily="34" charset="0"/>
                <a:ea typeface="微软雅黑" panose="020B0503020204020204" pitchFamily="34" charset="-122"/>
              </a:rPr>
              <a:t>简介</a:t>
            </a:r>
            <a:endParaRPr lang="zh-CN" altLang="en-US"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662940" y="1399540"/>
            <a:ext cx="4676775" cy="5077460"/>
          </a:xfrm>
          <a:prstGeom prst="rect">
            <a:avLst/>
          </a:prstGeom>
          <a:noFill/>
          <a:ln w="9525">
            <a:noFill/>
          </a:ln>
        </p:spPr>
        <p:txBody>
          <a:bodyPr wrap="square">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1.软件的启动</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在成功安装Revit</a:t>
            </a:r>
            <a:r>
              <a:rPr lang="en-US" altLang="zh-CN" sz="2400" dirty="0">
                <a:solidFill>
                  <a:schemeClr val="bg1"/>
                </a:solidFill>
                <a:latin typeface="微软雅黑" panose="020B0503020204020204" pitchFamily="34" charset="-122"/>
                <a:ea typeface="微软雅黑" panose="020B0503020204020204" pitchFamily="34" charset="-122"/>
              </a:rPr>
              <a:t> 2020</a:t>
            </a:r>
            <a:r>
              <a:rPr lang="zh-CN" altLang="en-US" sz="2400" dirty="0">
                <a:solidFill>
                  <a:schemeClr val="bg1"/>
                </a:solidFill>
                <a:latin typeface="微软雅黑" panose="020B0503020204020204" pitchFamily="34" charset="-122"/>
                <a:ea typeface="微软雅黑" panose="020B0503020204020204" pitchFamily="34" charset="-122"/>
              </a:rPr>
              <a:t>后，系统会在桌面上创建Revit</a:t>
            </a:r>
            <a:r>
              <a:rPr lang="en-US" altLang="zh-CN" sz="2400" dirty="0">
                <a:solidFill>
                  <a:schemeClr val="bg1"/>
                </a:solidFill>
                <a:latin typeface="微软雅黑" panose="020B0503020204020204" pitchFamily="34" charset="-122"/>
                <a:ea typeface="微软雅黑" panose="020B0503020204020204" pitchFamily="34" charset="-122"/>
              </a:rPr>
              <a:t>2020</a:t>
            </a:r>
            <a:r>
              <a:rPr lang="zh-CN" altLang="en-US" sz="2400" dirty="0">
                <a:solidFill>
                  <a:schemeClr val="bg1"/>
                </a:solidFill>
                <a:latin typeface="微软雅黑" panose="020B0503020204020204" pitchFamily="34" charset="-122"/>
                <a:ea typeface="微软雅黑" panose="020B0503020204020204" pitchFamily="34" charset="-122"/>
              </a:rPr>
              <a:t>的快捷启动图标。在学习Revit软件之前，首先要了解</a:t>
            </a:r>
            <a:r>
              <a:rPr lang="en-US" altLang="zh-CN" sz="2400" dirty="0">
                <a:solidFill>
                  <a:schemeClr val="bg1"/>
                </a:solidFill>
                <a:latin typeface="微软雅黑" panose="020B0503020204020204" pitchFamily="34" charset="-122"/>
                <a:ea typeface="微软雅黑" panose="020B0503020204020204" pitchFamily="34" charset="-122"/>
              </a:rPr>
              <a:t>2020</a:t>
            </a:r>
            <a:r>
              <a:rPr lang="zh-CN" altLang="en-US" sz="2400" dirty="0">
                <a:solidFill>
                  <a:schemeClr val="bg1"/>
                </a:solidFill>
                <a:latin typeface="微软雅黑" panose="020B0503020204020204" pitchFamily="34" charset="-122"/>
                <a:ea typeface="微软雅黑" panose="020B0503020204020204" pitchFamily="34" charset="-122"/>
              </a:rPr>
              <a:t>版Revit的启动界面。Revit</a:t>
            </a:r>
            <a:r>
              <a:rPr lang="en-US" altLang="zh-CN" sz="2400" dirty="0">
                <a:solidFill>
                  <a:schemeClr val="bg1"/>
                </a:solidFill>
                <a:latin typeface="微软雅黑" panose="020B0503020204020204" pitchFamily="34" charset="-122"/>
                <a:ea typeface="微软雅黑" panose="020B0503020204020204" pitchFamily="34" charset="-122"/>
              </a:rPr>
              <a:t>2020</a:t>
            </a:r>
            <a:r>
              <a:rPr lang="zh-CN" altLang="en-US" sz="2400" dirty="0">
                <a:solidFill>
                  <a:schemeClr val="bg1"/>
                </a:solidFill>
                <a:latin typeface="微软雅黑" panose="020B0503020204020204" pitchFamily="34" charset="-122"/>
                <a:ea typeface="微软雅黑" panose="020B0503020204020204" pitchFamily="34" charset="-122"/>
              </a:rPr>
              <a:t>提供了便捷的操作工具，便于初级用户快速熟悉操作环境；对于熟悉该软件的用户而言，操作更加方便。</a:t>
            </a:r>
            <a:endParaRPr lang="en-US" altLang="zh-CN" sz="2400" dirty="0">
              <a:solidFill>
                <a:schemeClr val="bg1"/>
              </a:solidFill>
              <a:latin typeface="微软雅黑" panose="020B0503020204020204" pitchFamily="34" charset="-122"/>
              <a:ea typeface="微软雅黑" panose="020B0503020204020204" pitchFamily="34" charset="-122"/>
            </a:endParaRPr>
          </a:p>
        </p:txBody>
      </p:sp>
      <p:pic>
        <p:nvPicPr>
          <p:cNvPr id="2" name="图片 1" descr="2023-10-15 13 17 44"/>
          <p:cNvPicPr>
            <a:picLocks noChangeAspect="1"/>
          </p:cNvPicPr>
          <p:nvPr/>
        </p:nvPicPr>
        <p:blipFill>
          <a:blip r:embed="rId1"/>
          <a:stretch>
            <a:fillRect/>
          </a:stretch>
        </p:blipFill>
        <p:spPr>
          <a:xfrm>
            <a:off x="5520055" y="2276475"/>
            <a:ext cx="6252845" cy="3908425"/>
          </a:xfrm>
          <a:prstGeom prst="rect">
            <a:avLst/>
          </a:prstGeom>
        </p:spPr>
      </p:pic>
      <p:sp>
        <p:nvSpPr>
          <p:cNvPr id="100" name="文本框 99"/>
          <p:cNvSpPr txBox="1"/>
          <p:nvPr>
            <p:custDataLst>
              <p:tags r:id="rId2"/>
            </p:custDataLst>
          </p:nvPr>
        </p:nvSpPr>
        <p:spPr>
          <a:xfrm>
            <a:off x="8400415" y="6236970"/>
            <a:ext cx="784860" cy="368300"/>
          </a:xfrm>
          <a:prstGeom prst="rect">
            <a:avLst/>
          </a:prstGeom>
          <a:noFill/>
          <a:ln w="9525">
            <a:noFill/>
          </a:ln>
        </p:spPr>
        <p:txBody>
          <a:bodyPr wrap="square">
            <a:spAutoFit/>
          </a:bodyPr>
          <a:p>
            <a:r>
              <a:rPr lang="en-US"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1-9</a:t>
            </a:r>
            <a:endParaRPr lang="en-US" altLang="en-US"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spd="slow" advTm="3000">
    <p:random/>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latin typeface="Arial" panose="020B0604020202020204" pitchFamily="34" charset="0"/>
                <a:ea typeface="微软雅黑" panose="020B0503020204020204" pitchFamily="34" charset="-122"/>
              </a:rPr>
              <a:t>1.2  Revit</a:t>
            </a:r>
            <a:r>
              <a:rPr lang="zh-CN" altLang="en-US" sz="3600" b="1" dirty="0">
                <a:solidFill>
                  <a:srgbClr val="BCFFFF"/>
                </a:solidFill>
                <a:latin typeface="Arial" panose="020B0604020202020204" pitchFamily="34" charset="0"/>
                <a:ea typeface="微软雅黑" panose="020B0503020204020204" pitchFamily="34" charset="-122"/>
              </a:rPr>
              <a:t>简介</a:t>
            </a:r>
            <a:endParaRPr lang="zh-CN" altLang="en-US"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662940" y="1399540"/>
            <a:ext cx="10775315" cy="3969385"/>
          </a:xfrm>
          <a:prstGeom prst="rect">
            <a:avLst/>
          </a:prstGeom>
          <a:noFill/>
          <a:ln w="9525">
            <a:noFill/>
          </a:ln>
        </p:spPr>
        <p:txBody>
          <a:bodyPr wrap="square">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基本术语</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en-US" altLang="zh-CN" sz="2400" dirty="0">
                <a:solidFill>
                  <a:schemeClr val="bg1"/>
                </a:solidFill>
                <a:latin typeface="微软雅黑" panose="020B0503020204020204" pitchFamily="34" charset="-122"/>
                <a:ea typeface="微软雅黑" panose="020B0503020204020204" pitchFamily="34" charset="-122"/>
              </a:rPr>
              <a:t>1</a:t>
            </a:r>
            <a:r>
              <a:rPr lang="zh-CN" altLang="en-US" sz="2400" dirty="0">
                <a:solidFill>
                  <a:schemeClr val="bg1"/>
                </a:solidFill>
                <a:latin typeface="微软雅黑" panose="020B0503020204020204" pitchFamily="34" charset="-122"/>
                <a:ea typeface="微软雅黑" panose="020B0503020204020204" pitchFamily="34" charset="-122"/>
              </a:rPr>
              <a:t>.项目</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项目一般是指单个的设计信息数据库，即建筑信息模型，比如一栋宿舍楼，一个厂区等。项目文件是一个完整的三维建筑模型，包含了建筑的所有设计信息，比如几何图形、构造信息、所有的平面、立面、剖面、明细表、施工图纸等信息，并且这些信息之间保持关联，当修改某一个视图中的信息时，整个项目的其他视图中同步这些修改。项目文件的后缀名为“.rvt”。</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slow" advTm="3000">
    <p:random/>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latin typeface="Arial" panose="020B0604020202020204" pitchFamily="34" charset="0"/>
                <a:ea typeface="微软雅黑" panose="020B0503020204020204" pitchFamily="34" charset="-122"/>
              </a:rPr>
              <a:t>1.2  Revit</a:t>
            </a:r>
            <a:r>
              <a:rPr lang="zh-CN" altLang="en-US" sz="3600" b="1" dirty="0">
                <a:solidFill>
                  <a:srgbClr val="BCFFFF"/>
                </a:solidFill>
                <a:latin typeface="Arial" panose="020B0604020202020204" pitchFamily="34" charset="0"/>
                <a:ea typeface="微软雅黑" panose="020B0503020204020204" pitchFamily="34" charset="-122"/>
              </a:rPr>
              <a:t>简介</a:t>
            </a:r>
            <a:endParaRPr lang="zh-CN" altLang="en-US"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612140" y="1078865"/>
            <a:ext cx="11252835" cy="5631180"/>
          </a:xfrm>
          <a:prstGeom prst="rect">
            <a:avLst/>
          </a:prstGeom>
          <a:noFill/>
          <a:ln w="9525">
            <a:noFill/>
          </a:ln>
        </p:spPr>
        <p:txBody>
          <a:bodyPr wrap="square">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2.图元</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软件的图元主要有五种。</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1）主体图元。主体图元一般指构成建筑实体的图元，包括墙体、楼板、楼梯、屋顶和天花板、坡道等。</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主体图元一般可以进行参数设置，比如墙体可以设置高度、厚度、构造层次等。楼梯可以设置梯面、梯梁、休息平台、梯段宽度、踏步等信息。</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2）构件图元。构件图元主是指窗户、门和家具、植物、人物配景等二维或三维模型。</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构件图元一般跟主体图元有一定的依附关系。比如门窗是安装在墙体上，删除墙体，则安装在墙体上的门窗也将被同时删除。</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slow" advTm="3000">
    <p:random/>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latin typeface="Arial" panose="020B0604020202020204" pitchFamily="34" charset="0"/>
                <a:ea typeface="微软雅黑" panose="020B0503020204020204" pitchFamily="34" charset="-122"/>
              </a:rPr>
              <a:t>1.2  Revit</a:t>
            </a:r>
            <a:r>
              <a:rPr lang="zh-CN" altLang="en-US" sz="3600" b="1" dirty="0">
                <a:solidFill>
                  <a:srgbClr val="BCFFFF"/>
                </a:solidFill>
                <a:latin typeface="Arial" panose="020B0604020202020204" pitchFamily="34" charset="0"/>
                <a:ea typeface="微软雅黑" panose="020B0503020204020204" pitchFamily="34" charset="-122"/>
              </a:rPr>
              <a:t>简介</a:t>
            </a:r>
            <a:endParaRPr lang="zh-CN" altLang="en-US"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662940" y="1399540"/>
            <a:ext cx="10341610" cy="3969385"/>
          </a:xfrm>
          <a:prstGeom prst="rect">
            <a:avLst/>
          </a:prstGeom>
          <a:noFill/>
          <a:ln w="9525">
            <a:noFill/>
          </a:ln>
        </p:spPr>
        <p:txBody>
          <a:bodyPr wrap="square">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3）基准图元。基准图元是可以帮助定义项目定位的图元，如轴网、标高和参照平面等。</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en-US" altLang="zh-CN" sz="2400" dirty="0">
                <a:solidFill>
                  <a:schemeClr val="bg1"/>
                </a:solidFill>
                <a:latin typeface="微软雅黑" panose="020B0503020204020204" pitchFamily="34" charset="-122"/>
                <a:ea typeface="微软雅黑" panose="020B0503020204020204" pitchFamily="34" charset="-122"/>
              </a:rPr>
              <a:t>在设计中，还有可能用到参照平面作为辅助线以及绘制辅助标高或设计相应的工作平面用来创建实体或定位。</a:t>
            </a:r>
            <a:endParaRPr lang="en-US" altLang="zh-CN"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en-US" altLang="zh-CN" sz="2400" dirty="0">
                <a:solidFill>
                  <a:schemeClr val="bg1"/>
                </a:solidFill>
                <a:latin typeface="微软雅黑" panose="020B0503020204020204" pitchFamily="34" charset="-122"/>
                <a:ea typeface="微软雅黑" panose="020B0503020204020204" pitchFamily="34" charset="-122"/>
              </a:rPr>
              <a:t>4）注释图元。注释图元主要包括尺寸注释、文字注释、标记和符号等。注释图元的样式可以根据规范要求和用户习惯自行定制，以满足各种本地化设计应用需求。</a:t>
            </a:r>
            <a:endParaRPr lang="en-US" altLang="zh-CN" sz="24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slow" advTm="3000">
    <p:random/>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latin typeface="Arial" panose="020B0604020202020204" pitchFamily="34" charset="0"/>
                <a:ea typeface="微软雅黑" panose="020B0503020204020204" pitchFamily="34" charset="-122"/>
              </a:rPr>
              <a:t>1.2  Revit</a:t>
            </a:r>
            <a:r>
              <a:rPr lang="zh-CN" altLang="en-US" sz="3600" b="1" dirty="0">
                <a:solidFill>
                  <a:srgbClr val="BCFFFF"/>
                </a:solidFill>
                <a:latin typeface="Arial" panose="020B0604020202020204" pitchFamily="34" charset="0"/>
                <a:ea typeface="微软雅黑" panose="020B0503020204020204" pitchFamily="34" charset="-122"/>
              </a:rPr>
              <a:t>简介</a:t>
            </a:r>
            <a:endParaRPr lang="zh-CN" altLang="en-US"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662940" y="1399540"/>
            <a:ext cx="10614660" cy="3415030"/>
          </a:xfrm>
          <a:prstGeom prst="rect">
            <a:avLst/>
          </a:prstGeom>
          <a:noFill/>
          <a:ln w="9525">
            <a:noFill/>
          </a:ln>
        </p:spPr>
        <p:txBody>
          <a:bodyPr wrap="square">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5）视图图元。视图图元主要包括平面图、立面图、剖面图、三维视图、明细表等。</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en-US" altLang="zh-CN" sz="2400" dirty="0">
                <a:solidFill>
                  <a:schemeClr val="bg1"/>
                </a:solidFill>
                <a:latin typeface="微软雅黑" panose="020B0503020204020204" pitchFamily="34" charset="-122"/>
                <a:ea typeface="微软雅黑" panose="020B0503020204020204" pitchFamily="34" charset="-122"/>
              </a:rPr>
              <a:t>视图图元的平面图、立面图、三维视图等都是基于模型生成的视图，它们是相互关联的，可以通过软件对象样式的设置来统一控制各个视图的表达显示。同时各个视图也具有相对独立性。每个视图都可以对其进行可见性、详细程度、视图范围等信息设置。</a:t>
            </a:r>
            <a:endParaRPr lang="en-US" altLang="zh-CN" sz="24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slow" advTm="3000">
    <p:random/>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latin typeface="Arial" panose="020B0604020202020204" pitchFamily="34" charset="0"/>
                <a:ea typeface="微软雅黑" panose="020B0503020204020204" pitchFamily="34" charset="-122"/>
              </a:rPr>
              <a:t>1.2  </a:t>
            </a:r>
            <a:r>
              <a:rPr lang="en-US" altLang="zh-CN" sz="3600" b="1" dirty="0">
                <a:solidFill>
                  <a:srgbClr val="BCFFFF"/>
                </a:solidFill>
                <a:ea typeface="微软雅黑" panose="020B0503020204020204" pitchFamily="34" charset="-122"/>
                <a:sym typeface="+mn-ea"/>
              </a:rPr>
              <a:t>Revit</a:t>
            </a:r>
            <a:r>
              <a:rPr lang="zh-CN" altLang="en-US" sz="3600" b="1" dirty="0">
                <a:solidFill>
                  <a:srgbClr val="BCFFFF"/>
                </a:solidFill>
                <a:latin typeface="Arial" panose="020B0604020202020204" pitchFamily="34" charset="0"/>
                <a:ea typeface="微软雅黑" panose="020B0503020204020204" pitchFamily="34" charset="-122"/>
              </a:rPr>
              <a:t>简介</a:t>
            </a:r>
            <a:endParaRPr lang="zh-CN" altLang="en-US"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1165225" y="1834515"/>
            <a:ext cx="9737090" cy="2306955"/>
          </a:xfrm>
          <a:prstGeom prst="rect">
            <a:avLst/>
          </a:prstGeom>
          <a:noFill/>
          <a:ln w="9525">
            <a:noFill/>
          </a:ln>
        </p:spPr>
        <p:txBody>
          <a:bodyPr wrap="square">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3.类别</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类别是一组用于对建筑设计进行建模或记录的图元，用于对建筑图元、基准图元和视图专有图元做进一步的分类。例如，墙、屋顶和梁属于模型图元的类别，而标记和文字注释属于注释图元的类别。</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slow" advTm="3000">
    <p:random/>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latin typeface="Arial" panose="020B0604020202020204" pitchFamily="34" charset="0"/>
                <a:ea typeface="微软雅黑" panose="020B0503020204020204" pitchFamily="34" charset="-122"/>
              </a:rPr>
              <a:t>1.2  </a:t>
            </a:r>
            <a:r>
              <a:rPr lang="en-US" altLang="zh-CN" sz="3600" b="1" dirty="0">
                <a:solidFill>
                  <a:srgbClr val="BCFFFF"/>
                </a:solidFill>
                <a:ea typeface="微软雅黑" panose="020B0503020204020204" pitchFamily="34" charset="-122"/>
                <a:sym typeface="+mn-ea"/>
              </a:rPr>
              <a:t>Revit</a:t>
            </a:r>
            <a:r>
              <a:rPr lang="zh-CN" altLang="en-US" sz="3600" b="1" dirty="0">
                <a:solidFill>
                  <a:srgbClr val="BCFFFF"/>
                </a:solidFill>
                <a:latin typeface="Arial" panose="020B0604020202020204" pitchFamily="34" charset="0"/>
                <a:ea typeface="微软雅黑" panose="020B0503020204020204" pitchFamily="34" charset="-122"/>
              </a:rPr>
              <a:t>简介</a:t>
            </a:r>
            <a:endParaRPr lang="zh-CN" altLang="en-US"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1199515" y="1340485"/>
            <a:ext cx="9737090" cy="3969385"/>
          </a:xfrm>
          <a:prstGeom prst="rect">
            <a:avLst/>
          </a:prstGeom>
          <a:noFill/>
          <a:ln w="9525">
            <a:noFill/>
          </a:ln>
        </p:spPr>
        <p:txBody>
          <a:bodyPr wrap="square">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4.族</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族是某一类别中图元的类，用于根据图元参数的共用、使用方式的相同或图形表示的相似来对图元类别进一步分组。一个族中不同图元的部分或全部属性可能有不同的值，但是属性的设置（名称和含义）是相同的。例如，结构柱中的“固定窗”和“平开窗”都是柱类别中的一族。族文件后缀名为“.rfa”。在Revit中，族一般有三种。</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endParaRPr lang="zh-CN" altLang="en-US" sz="24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slow" advTm="3000">
    <p:random/>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zh-CN" altLang="en-US" sz="3600" b="1" dirty="0">
                <a:solidFill>
                  <a:srgbClr val="BCFFFF"/>
                </a:solidFill>
                <a:latin typeface="Arial" panose="020B0604020202020204" pitchFamily="34" charset="0"/>
                <a:ea typeface="微软雅黑" panose="020B0503020204020204" pitchFamily="34" charset="-122"/>
              </a:rPr>
              <a:t>模块</a:t>
            </a:r>
            <a:r>
              <a:rPr lang="en-US" altLang="zh-CN" sz="3600" b="1" dirty="0">
                <a:solidFill>
                  <a:srgbClr val="BCFFFF"/>
                </a:solidFill>
                <a:latin typeface="Arial" panose="020B0604020202020204" pitchFamily="34" charset="0"/>
                <a:ea typeface="微软雅黑" panose="020B0503020204020204" pitchFamily="34" charset="-122"/>
              </a:rPr>
              <a:t>1 BIM</a:t>
            </a:r>
            <a:r>
              <a:rPr lang="zh-CN" altLang="en-US" sz="3600" b="1" dirty="0">
                <a:solidFill>
                  <a:srgbClr val="BCFFFF"/>
                </a:solidFill>
                <a:latin typeface="Arial" panose="020B0604020202020204" pitchFamily="34" charset="0"/>
                <a:ea typeface="微软雅黑" panose="020B0503020204020204" pitchFamily="34" charset="-122"/>
              </a:rPr>
              <a:t>与</a:t>
            </a:r>
            <a:r>
              <a:rPr lang="en-US" altLang="zh-CN" sz="3600" b="1" dirty="0">
                <a:solidFill>
                  <a:srgbClr val="BCFFFF"/>
                </a:solidFill>
                <a:latin typeface="Arial" panose="020B0604020202020204" pitchFamily="34" charset="0"/>
                <a:ea typeface="微软雅黑" panose="020B0503020204020204" pitchFamily="34" charset="-122"/>
              </a:rPr>
              <a:t>Revit</a:t>
            </a:r>
            <a:r>
              <a:rPr lang="zh-CN" altLang="en-US" sz="3600" b="1" dirty="0">
                <a:solidFill>
                  <a:srgbClr val="BCFFFF"/>
                </a:solidFill>
                <a:latin typeface="Arial" panose="020B0604020202020204" pitchFamily="34" charset="0"/>
                <a:ea typeface="微软雅黑" panose="020B0503020204020204" pitchFamily="34" charset="-122"/>
              </a:rPr>
              <a:t>应用</a:t>
            </a:r>
            <a:endParaRPr lang="zh-CN" altLang="en-US"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20" name="文本框 19"/>
          <p:cNvSpPr txBox="1"/>
          <p:nvPr/>
        </p:nvSpPr>
        <p:spPr>
          <a:xfrm>
            <a:off x="4963160" y="1161415"/>
            <a:ext cx="2095500" cy="825500"/>
          </a:xfrm>
          <a:prstGeom prst="rect">
            <a:avLst/>
          </a:prstGeom>
          <a:noFill/>
          <a:ln w="9525">
            <a:noFill/>
          </a:ln>
        </p:spPr>
        <p:txBody>
          <a:bodyPr>
            <a:spAutoFit/>
          </a:bodyPr>
          <a:p>
            <a:pPr algn="dist" eaLnBrk="1" hangingPunct="1">
              <a:lnSpc>
                <a:spcPct val="150000"/>
              </a:lnSpc>
            </a:pPr>
            <a:r>
              <a:rPr lang="zh-CN" altLang="en-US" sz="3600" b="1" dirty="0">
                <a:solidFill>
                  <a:srgbClr val="F1D68A"/>
                </a:solidFill>
                <a:latin typeface="微软雅黑" panose="020B0503020204020204" pitchFamily="34" charset="-122"/>
                <a:ea typeface="微软雅黑" panose="020B0503020204020204" pitchFamily="34" charset="-122"/>
              </a:rPr>
              <a:t>学习目标</a:t>
            </a:r>
            <a:endParaRPr lang="en-US" altLang="zh-CN" sz="3600" b="1" dirty="0">
              <a:solidFill>
                <a:srgbClr val="F1D68A"/>
              </a:solidFill>
              <a:latin typeface="微软雅黑" panose="020B0503020204020204" pitchFamily="34" charset="-122"/>
              <a:ea typeface="微软雅黑" panose="020B0503020204020204" pitchFamily="34" charset="-122"/>
            </a:endParaRPr>
          </a:p>
        </p:txBody>
      </p:sp>
      <p:sp>
        <p:nvSpPr>
          <p:cNvPr id="9228" name="文本框 19"/>
          <p:cNvSpPr txBox="1"/>
          <p:nvPr/>
        </p:nvSpPr>
        <p:spPr>
          <a:xfrm>
            <a:off x="930275" y="2233295"/>
            <a:ext cx="9848850" cy="3322955"/>
          </a:xfrm>
          <a:prstGeom prst="rect">
            <a:avLst/>
          </a:prstGeom>
          <a:noFill/>
          <a:ln w="9525">
            <a:noFill/>
          </a:ln>
        </p:spPr>
        <p:txBody>
          <a:bodyPr wrap="square">
            <a:spAutoFit/>
          </a:bodyPr>
          <a:p>
            <a:pPr eaLnBrk="1" hangingPunct="1">
              <a:lnSpc>
                <a:spcPct val="150000"/>
              </a:lnSpc>
              <a:buNone/>
            </a:pPr>
            <a:r>
              <a:rPr lang="zh-CN" altLang="en-US" sz="2800" dirty="0">
                <a:solidFill>
                  <a:schemeClr val="bg1"/>
                </a:solidFill>
                <a:latin typeface="微软雅黑" panose="020B0503020204020204" pitchFamily="34" charset="-122"/>
                <a:ea typeface="微软雅黑" panose="020B0503020204020204" pitchFamily="34" charset="-122"/>
              </a:rPr>
              <a:t>（1）了解BIM的基本概念和发展趋势。</a:t>
            </a:r>
            <a:endParaRPr lang="zh-CN" altLang="en-US" sz="28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2800" dirty="0">
                <a:solidFill>
                  <a:schemeClr val="bg1"/>
                </a:solidFill>
                <a:latin typeface="微软雅黑" panose="020B0503020204020204" pitchFamily="34" charset="-122"/>
                <a:ea typeface="微软雅黑" panose="020B0503020204020204" pitchFamily="34" charset="-122"/>
              </a:rPr>
              <a:t>（2）熟悉BIM的基本特点。</a:t>
            </a:r>
            <a:endParaRPr lang="zh-CN" altLang="en-US" sz="28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2800" dirty="0">
                <a:solidFill>
                  <a:schemeClr val="bg1"/>
                </a:solidFill>
                <a:latin typeface="微软雅黑" panose="020B0503020204020204" pitchFamily="34" charset="-122"/>
                <a:ea typeface="微软雅黑" panose="020B0503020204020204" pitchFamily="34" charset="-122"/>
              </a:rPr>
              <a:t>（</a:t>
            </a:r>
            <a:r>
              <a:rPr lang="en-US" altLang="zh-CN" sz="2800" dirty="0">
                <a:solidFill>
                  <a:schemeClr val="bg1"/>
                </a:solidFill>
                <a:latin typeface="微软雅黑" panose="020B0503020204020204" pitchFamily="34" charset="-122"/>
                <a:ea typeface="微软雅黑" panose="020B0503020204020204" pitchFamily="34" charset="-122"/>
              </a:rPr>
              <a:t>3</a:t>
            </a:r>
            <a:r>
              <a:rPr lang="zh-CN" altLang="en-US" sz="2800" dirty="0">
                <a:solidFill>
                  <a:schemeClr val="bg1"/>
                </a:solidFill>
                <a:latin typeface="微软雅黑" panose="020B0503020204020204" pitchFamily="34" charset="-122"/>
                <a:ea typeface="微软雅黑" panose="020B0503020204020204" pitchFamily="34" charset="-122"/>
              </a:rPr>
              <a:t>）熟悉Revit软件界面与基本命令操作</a:t>
            </a:r>
            <a:endParaRPr lang="zh-CN" altLang="en-US" sz="28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2800" dirty="0">
                <a:solidFill>
                  <a:schemeClr val="bg1"/>
                </a:solidFill>
                <a:latin typeface="微软雅黑" panose="020B0503020204020204" pitchFamily="34" charset="-122"/>
                <a:ea typeface="微软雅黑" panose="020B0503020204020204" pitchFamily="34" charset="-122"/>
              </a:rPr>
              <a:t>（</a:t>
            </a:r>
            <a:r>
              <a:rPr lang="en-US" altLang="zh-CN" sz="2800" dirty="0">
                <a:solidFill>
                  <a:schemeClr val="bg1"/>
                </a:solidFill>
                <a:latin typeface="微软雅黑" panose="020B0503020204020204" pitchFamily="34" charset="-122"/>
                <a:ea typeface="微软雅黑" panose="020B0503020204020204" pitchFamily="34" charset="-122"/>
              </a:rPr>
              <a:t>4</a:t>
            </a:r>
            <a:r>
              <a:rPr lang="zh-CN" altLang="en-US" sz="2800" dirty="0">
                <a:solidFill>
                  <a:schemeClr val="bg1"/>
                </a:solidFill>
                <a:latin typeface="微软雅黑" panose="020B0503020204020204" pitchFamily="34" charset="-122"/>
                <a:ea typeface="微软雅黑" panose="020B0503020204020204" pitchFamily="34" charset="-122"/>
              </a:rPr>
              <a:t>）会进行Revit软件的安装、打开、设置、保存等基本操作。</a:t>
            </a:r>
            <a:endParaRPr lang="zh-CN" altLang="en-US" sz="28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2800" dirty="0">
                <a:solidFill>
                  <a:schemeClr val="bg1"/>
                </a:solidFill>
                <a:latin typeface="微软雅黑" panose="020B0503020204020204" pitchFamily="34" charset="-122"/>
                <a:ea typeface="微软雅黑" panose="020B0503020204020204" pitchFamily="34" charset="-122"/>
              </a:rPr>
              <a:t>（</a:t>
            </a:r>
            <a:r>
              <a:rPr lang="en-US" altLang="zh-CN" sz="2800" dirty="0">
                <a:solidFill>
                  <a:schemeClr val="bg1"/>
                </a:solidFill>
                <a:latin typeface="微软雅黑" panose="020B0503020204020204" pitchFamily="34" charset="-122"/>
                <a:ea typeface="微软雅黑" panose="020B0503020204020204" pitchFamily="34" charset="-122"/>
              </a:rPr>
              <a:t>5</a:t>
            </a:r>
            <a:r>
              <a:rPr lang="zh-CN" altLang="en-US" sz="2800" dirty="0">
                <a:solidFill>
                  <a:schemeClr val="bg1"/>
                </a:solidFill>
                <a:latin typeface="微软雅黑" panose="020B0503020204020204" pitchFamily="34" charset="-122"/>
                <a:ea typeface="微软雅黑" panose="020B0503020204020204" pitchFamily="34" charset="-122"/>
              </a:rPr>
              <a:t>）具有现代建筑信息技术的基本素质。</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slow" advTm="3000">
    <p:random/>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latin typeface="Arial" panose="020B0604020202020204" pitchFamily="34" charset="0"/>
                <a:ea typeface="微软雅黑" panose="020B0503020204020204" pitchFamily="34" charset="-122"/>
              </a:rPr>
              <a:t>1.2  </a:t>
            </a:r>
            <a:r>
              <a:rPr lang="en-US" altLang="zh-CN" sz="3600" b="1" dirty="0">
                <a:solidFill>
                  <a:srgbClr val="BCFFFF"/>
                </a:solidFill>
                <a:ea typeface="微软雅黑" panose="020B0503020204020204" pitchFamily="34" charset="-122"/>
                <a:sym typeface="+mn-ea"/>
              </a:rPr>
              <a:t>Revit</a:t>
            </a:r>
            <a:r>
              <a:rPr lang="zh-CN" altLang="en-US" sz="3600" b="1" dirty="0">
                <a:solidFill>
                  <a:srgbClr val="BCFFFF"/>
                </a:solidFill>
                <a:latin typeface="Arial" panose="020B0604020202020204" pitchFamily="34" charset="0"/>
                <a:ea typeface="微软雅黑" panose="020B0503020204020204" pitchFamily="34" charset="-122"/>
              </a:rPr>
              <a:t>简介</a:t>
            </a:r>
            <a:endParaRPr lang="zh-CN" altLang="en-US"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1199515" y="1340485"/>
            <a:ext cx="9737090" cy="3415030"/>
          </a:xfrm>
          <a:prstGeom prst="rect">
            <a:avLst/>
          </a:prstGeom>
          <a:noFill/>
          <a:ln w="9525">
            <a:noFill/>
          </a:ln>
        </p:spPr>
        <p:txBody>
          <a:bodyPr wrap="square">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4.族</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1）内建族。在当前项目为专有的特殊创建的族，不需要重复利用。</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2）系统族。包含基本建筑图元，如墙、天花板、楼板、场地元素等。标高、轴网、视口和系统设置也是系统族。</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3）标准构建族。用于创建建筑构件和一些注释图元的族，如窗、门、家具、植物和一些常规自定义注释图元符号等，它们可以重复利用。</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slow" advTm="3000">
    <p:random/>
  </p:transition>
</p:sld>
</file>

<file path=ppt/slides/slide21.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latin typeface="Arial" panose="020B0604020202020204" pitchFamily="34" charset="0"/>
                <a:ea typeface="微软雅黑" panose="020B0503020204020204" pitchFamily="34" charset="-122"/>
              </a:rPr>
              <a:t>1.2  </a:t>
            </a:r>
            <a:r>
              <a:rPr lang="en-US" altLang="zh-CN" sz="3600" b="1" dirty="0">
                <a:solidFill>
                  <a:srgbClr val="BCFFFF"/>
                </a:solidFill>
                <a:ea typeface="微软雅黑" panose="020B0503020204020204" pitchFamily="34" charset="-122"/>
                <a:sym typeface="+mn-ea"/>
              </a:rPr>
              <a:t>Revit</a:t>
            </a:r>
            <a:r>
              <a:rPr lang="zh-CN" altLang="en-US" sz="3600" b="1" dirty="0">
                <a:solidFill>
                  <a:srgbClr val="BCFFFF"/>
                </a:solidFill>
                <a:latin typeface="Arial" panose="020B0604020202020204" pitchFamily="34" charset="0"/>
                <a:ea typeface="微软雅黑" panose="020B0503020204020204" pitchFamily="34" charset="-122"/>
              </a:rPr>
              <a:t>简介</a:t>
            </a:r>
            <a:endParaRPr lang="zh-CN" altLang="en-US"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2" name="文本框 1"/>
          <p:cNvSpPr txBox="1"/>
          <p:nvPr/>
        </p:nvSpPr>
        <p:spPr>
          <a:xfrm>
            <a:off x="1188085" y="1285240"/>
            <a:ext cx="6313805" cy="5077460"/>
          </a:xfrm>
          <a:prstGeom prst="rect">
            <a:avLst/>
          </a:prstGeom>
          <a:noFill/>
          <a:ln w="9525">
            <a:noFill/>
          </a:ln>
        </p:spPr>
        <p:txBody>
          <a:bodyPr wrap="square">
            <a:spAutoFit/>
          </a:bodyPr>
          <a:p>
            <a:pPr algn="l" eaLnBrk="1" hangingPunct="1">
              <a:lnSpc>
                <a:spcPct val="150000"/>
              </a:lnSpc>
              <a:buClrTx/>
              <a:buSzTx/>
              <a:buFontTx/>
              <a:buNone/>
            </a:pPr>
            <a:r>
              <a:rPr lang="zh-CN" altLang="en-US" sz="2400" dirty="0">
                <a:solidFill>
                  <a:schemeClr val="bg1"/>
                </a:solidFill>
                <a:latin typeface="微软雅黑" panose="020B0503020204020204" pitchFamily="34" charset="-122"/>
                <a:ea typeface="微软雅黑" panose="020B0503020204020204" pitchFamily="34" charset="-122"/>
              </a:rPr>
              <a:t>1.2.4  Revit菜单及命令</a:t>
            </a:r>
            <a:endParaRPr lang="zh-CN" altLang="en-US" sz="2400" dirty="0">
              <a:solidFill>
                <a:schemeClr val="bg1"/>
              </a:solidFill>
              <a:latin typeface="微软雅黑" panose="020B0503020204020204" pitchFamily="34" charset="-122"/>
              <a:ea typeface="微软雅黑" panose="020B0503020204020204" pitchFamily="34" charset="-122"/>
            </a:endParaRPr>
          </a:p>
          <a:p>
            <a:pPr algn="l" eaLnBrk="1" hangingPunct="1">
              <a:lnSpc>
                <a:spcPct val="150000"/>
              </a:lnSpc>
              <a:buClrTx/>
              <a:buSzTx/>
              <a:buFontTx/>
              <a:buNone/>
            </a:pPr>
            <a:r>
              <a:rPr lang="zh-CN" altLang="en-US" sz="2400" dirty="0">
                <a:solidFill>
                  <a:schemeClr val="bg1"/>
                </a:solidFill>
                <a:latin typeface="微软雅黑" panose="020B0503020204020204" pitchFamily="34" charset="-122"/>
                <a:ea typeface="微软雅黑" panose="020B0503020204020204" pitchFamily="34" charset="-122"/>
              </a:rPr>
              <a:t>1.应用程序菜单。</a:t>
            </a:r>
            <a:endParaRPr lang="zh-CN" altLang="en-US" sz="2400" dirty="0">
              <a:solidFill>
                <a:schemeClr val="bg1"/>
              </a:solidFill>
              <a:latin typeface="微软雅黑" panose="020B0503020204020204" pitchFamily="34" charset="-122"/>
              <a:ea typeface="微软雅黑" panose="020B0503020204020204" pitchFamily="34" charset="-122"/>
            </a:endParaRPr>
          </a:p>
          <a:p>
            <a:pPr algn="l" eaLnBrk="1" hangingPunct="1">
              <a:lnSpc>
                <a:spcPct val="150000"/>
              </a:lnSpc>
              <a:buClrTx/>
              <a:buSzTx/>
              <a:buFontTx/>
              <a:buNone/>
            </a:pPr>
            <a:r>
              <a:rPr lang="zh-CN" altLang="en-US" sz="2400" dirty="0">
                <a:solidFill>
                  <a:schemeClr val="bg1"/>
                </a:solidFill>
                <a:latin typeface="微软雅黑" panose="020B0503020204020204" pitchFamily="34" charset="-122"/>
                <a:ea typeface="微软雅黑" panose="020B0503020204020204" pitchFamily="34" charset="-122"/>
              </a:rPr>
              <a:t>单击左上角R图标下的“文件”按钮，系统将展开下拉菜单，如图</a:t>
            </a:r>
            <a:r>
              <a:rPr lang="en-US" altLang="zh-CN" sz="2400" dirty="0">
                <a:solidFill>
                  <a:schemeClr val="bg1"/>
                </a:solidFill>
                <a:latin typeface="微软雅黑" panose="020B0503020204020204" pitchFamily="34" charset="-122"/>
                <a:ea typeface="微软雅黑" panose="020B0503020204020204" pitchFamily="34" charset="-122"/>
              </a:rPr>
              <a:t>1-12</a:t>
            </a:r>
            <a:r>
              <a:rPr lang="zh-CN" altLang="en-US" sz="2400" dirty="0">
                <a:solidFill>
                  <a:schemeClr val="bg1"/>
                </a:solidFill>
                <a:latin typeface="微软雅黑" panose="020B0503020204020204" pitchFamily="34" charset="-122"/>
                <a:ea typeface="微软雅黑" panose="020B0503020204020204" pitchFamily="34" charset="-122"/>
              </a:rPr>
              <a:t>所示，该下拉菜单提供了“新建”“打开”“保存”“另存为”“导出”“打印”“关闭”等常用的文件操作命令。在下拉菜单的右侧，系统还列出了最近使用的文档的名称，在这里用户可以快速地打开最近使用的文件。</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25" name="图片 25" descr="2022-07-21 20 30 11(1)"/>
          <p:cNvPicPr>
            <a:picLocks noChangeAspect="1"/>
          </p:cNvPicPr>
          <p:nvPr/>
        </p:nvPicPr>
        <p:blipFill>
          <a:blip r:embed="rId1"/>
          <a:stretch>
            <a:fillRect/>
          </a:stretch>
        </p:blipFill>
        <p:spPr>
          <a:xfrm>
            <a:off x="7884160" y="1656715"/>
            <a:ext cx="3594735" cy="4334510"/>
          </a:xfrm>
          <a:prstGeom prst="rect">
            <a:avLst/>
          </a:prstGeom>
        </p:spPr>
      </p:pic>
      <p:sp>
        <p:nvSpPr>
          <p:cNvPr id="100" name="文本框 99"/>
          <p:cNvSpPr txBox="1"/>
          <p:nvPr>
            <p:custDataLst>
              <p:tags r:id="rId2"/>
            </p:custDataLst>
          </p:nvPr>
        </p:nvSpPr>
        <p:spPr>
          <a:xfrm>
            <a:off x="9336405" y="6021070"/>
            <a:ext cx="1146175" cy="368300"/>
          </a:xfrm>
          <a:prstGeom prst="rect">
            <a:avLst/>
          </a:prstGeom>
          <a:noFill/>
          <a:ln w="9525">
            <a:noFill/>
          </a:ln>
        </p:spPr>
        <p:txBody>
          <a:bodyPr wrap="square">
            <a:spAutoFit/>
          </a:bodyPr>
          <a:p>
            <a:r>
              <a:rPr lang="en-US"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1-12</a:t>
            </a:r>
            <a:endParaRPr lang="en-US" altLang="en-US"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overrideClrMapping bg1="lt1" tx1="dk1" bg2="lt2" tx2="dk2" accent1="accent1" accent2="accent2" accent3="accent3" accent4="accent4" accent5="accent5" accent6="accent6" hlink="hlink" folHlink="folHlink"/>
  </p:clrMapOvr>
  <p:transition spd="slow" advTm="3000">
    <p:random/>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latin typeface="Arial" panose="020B0604020202020204" pitchFamily="34" charset="0"/>
                <a:ea typeface="微软雅黑" panose="020B0503020204020204" pitchFamily="34" charset="-122"/>
              </a:rPr>
              <a:t>1.2  </a:t>
            </a:r>
            <a:r>
              <a:rPr lang="en-US" altLang="zh-CN" sz="3600" b="1" dirty="0">
                <a:solidFill>
                  <a:srgbClr val="BCFFFF"/>
                </a:solidFill>
                <a:ea typeface="微软雅黑" panose="020B0503020204020204" pitchFamily="34" charset="-122"/>
                <a:sym typeface="+mn-ea"/>
              </a:rPr>
              <a:t>Revit</a:t>
            </a:r>
            <a:r>
              <a:rPr lang="zh-CN" altLang="en-US" sz="3600" b="1" dirty="0">
                <a:solidFill>
                  <a:srgbClr val="BCFFFF"/>
                </a:solidFill>
                <a:latin typeface="Arial" panose="020B0604020202020204" pitchFamily="34" charset="0"/>
                <a:ea typeface="微软雅黑" panose="020B0503020204020204" pitchFamily="34" charset="-122"/>
              </a:rPr>
              <a:t>简介</a:t>
            </a:r>
            <a:endParaRPr lang="zh-CN" altLang="en-US"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1199515" y="1340485"/>
            <a:ext cx="9737090" cy="2306955"/>
          </a:xfrm>
          <a:prstGeom prst="rect">
            <a:avLst/>
          </a:prstGeom>
          <a:noFill/>
          <a:ln w="9525">
            <a:noFill/>
          </a:ln>
        </p:spPr>
        <p:txBody>
          <a:bodyPr wrap="square">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2.快速访问工具栏</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快速访问工具栏包含一组默认工具，如图1-17所示。单击快速访问工具栏后的下拉按钮，将弹出工具列表，在Revit中每个应用程序都有一个快速访问工具栏。</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10" name="图片 1"/>
          <p:cNvPicPr>
            <a:picLocks noChangeAspect="1"/>
          </p:cNvPicPr>
          <p:nvPr/>
        </p:nvPicPr>
        <p:blipFill>
          <a:blip r:embed="rId1"/>
          <a:stretch>
            <a:fillRect/>
          </a:stretch>
        </p:blipFill>
        <p:spPr>
          <a:xfrm>
            <a:off x="3248025" y="4803775"/>
            <a:ext cx="5167630" cy="266700"/>
          </a:xfrm>
          <a:prstGeom prst="rect">
            <a:avLst/>
          </a:prstGeom>
          <a:noFill/>
          <a:ln>
            <a:noFill/>
          </a:ln>
        </p:spPr>
      </p:pic>
      <p:sp>
        <p:nvSpPr>
          <p:cNvPr id="100" name="文本框 99"/>
          <p:cNvSpPr txBox="1"/>
          <p:nvPr>
            <p:custDataLst>
              <p:tags r:id="rId2"/>
            </p:custDataLst>
          </p:nvPr>
        </p:nvSpPr>
        <p:spPr>
          <a:xfrm>
            <a:off x="5231765" y="5156835"/>
            <a:ext cx="1146175" cy="368300"/>
          </a:xfrm>
          <a:prstGeom prst="rect">
            <a:avLst/>
          </a:prstGeom>
          <a:noFill/>
          <a:ln w="9525">
            <a:noFill/>
          </a:ln>
        </p:spPr>
        <p:txBody>
          <a:bodyPr wrap="square">
            <a:spAutoFit/>
          </a:bodyPr>
          <a:p>
            <a:r>
              <a:rPr lang="en-US"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1-17</a:t>
            </a:r>
            <a:endParaRPr lang="en-US" altLang="en-US"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spd="slow" advTm="3000">
    <p:random/>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ea typeface="微软雅黑" panose="020B0503020204020204" pitchFamily="34" charset="-122"/>
                <a:sym typeface="+mn-ea"/>
              </a:rPr>
              <a:t>1.2  </a:t>
            </a:r>
            <a:r>
              <a:rPr lang="en-US" altLang="zh-CN" sz="3600" b="1" dirty="0">
                <a:solidFill>
                  <a:srgbClr val="BCFFFF"/>
                </a:solidFill>
                <a:ea typeface="微软雅黑" panose="020B0503020204020204" pitchFamily="34" charset="-122"/>
                <a:sym typeface="+mn-ea"/>
              </a:rPr>
              <a:t>Revit</a:t>
            </a:r>
            <a:r>
              <a:rPr lang="zh-CN" altLang="en-US" sz="3600" b="1" dirty="0">
                <a:solidFill>
                  <a:srgbClr val="BCFFFF"/>
                </a:solidFill>
                <a:ea typeface="微软雅黑" panose="020B0503020204020204" pitchFamily="34" charset="-122"/>
                <a:sym typeface="+mn-ea"/>
              </a:rPr>
              <a:t>简介</a:t>
            </a:r>
            <a:endParaRPr lang="zh-CN" altLang="en-US"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1227455" y="1356995"/>
            <a:ext cx="9737090" cy="2861310"/>
          </a:xfrm>
          <a:prstGeom prst="rect">
            <a:avLst/>
          </a:prstGeom>
          <a:noFill/>
          <a:ln w="9525">
            <a:noFill/>
          </a:ln>
        </p:spPr>
        <p:txBody>
          <a:bodyPr wrap="square">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3.功能区</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创建或打开文件时，功能区会显示，如下图</a:t>
            </a:r>
            <a:r>
              <a:rPr lang="en-US" altLang="zh-CN" sz="2400" dirty="0">
                <a:solidFill>
                  <a:schemeClr val="bg1"/>
                </a:solidFill>
                <a:latin typeface="微软雅黑" panose="020B0503020204020204" pitchFamily="34" charset="-122"/>
                <a:ea typeface="微软雅黑" panose="020B0503020204020204" pitchFamily="34" charset="-122"/>
              </a:rPr>
              <a:t>1-19</a:t>
            </a:r>
            <a:r>
              <a:rPr lang="zh-CN" altLang="en-US" sz="2400" dirty="0">
                <a:solidFill>
                  <a:schemeClr val="bg1"/>
                </a:solidFill>
                <a:latin typeface="微软雅黑" panose="020B0503020204020204" pitchFamily="34" charset="-122"/>
                <a:ea typeface="微软雅黑" panose="020B0503020204020204" pitchFamily="34" charset="-122"/>
              </a:rPr>
              <a:t>所示。功能区位于快速访问工具栏的下方，它提供创建项目或族所需的全部工具。调整窗口的大小时，功能区中的工具会根据可用空间自动调整大小。该功能使所有按钮在大多数屏幕尺寸下都可见。</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20" name="图片 2"/>
          <p:cNvPicPr>
            <a:picLocks noChangeAspect="1"/>
          </p:cNvPicPr>
          <p:nvPr/>
        </p:nvPicPr>
        <p:blipFill>
          <a:blip r:embed="rId1"/>
          <a:stretch>
            <a:fillRect/>
          </a:stretch>
        </p:blipFill>
        <p:spPr>
          <a:xfrm>
            <a:off x="1546225" y="4572635"/>
            <a:ext cx="9664065" cy="805180"/>
          </a:xfrm>
          <a:prstGeom prst="rect">
            <a:avLst/>
          </a:prstGeom>
          <a:noFill/>
          <a:ln>
            <a:noFill/>
          </a:ln>
        </p:spPr>
      </p:pic>
      <p:sp>
        <p:nvSpPr>
          <p:cNvPr id="100" name="文本框 99"/>
          <p:cNvSpPr txBox="1"/>
          <p:nvPr>
            <p:custDataLst>
              <p:tags r:id="rId2"/>
            </p:custDataLst>
          </p:nvPr>
        </p:nvSpPr>
        <p:spPr>
          <a:xfrm>
            <a:off x="5591810" y="5445125"/>
            <a:ext cx="1146175" cy="368300"/>
          </a:xfrm>
          <a:prstGeom prst="rect">
            <a:avLst/>
          </a:prstGeom>
          <a:noFill/>
          <a:ln w="9525">
            <a:noFill/>
          </a:ln>
        </p:spPr>
        <p:txBody>
          <a:bodyPr wrap="square">
            <a:spAutoFit/>
          </a:bodyPr>
          <a:p>
            <a:r>
              <a:rPr lang="en-US"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1-19</a:t>
            </a:r>
            <a:endParaRPr lang="en-US" altLang="en-US"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spd="slow" advTm="3000">
    <p:random/>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ea typeface="微软雅黑" panose="020B0503020204020204" pitchFamily="34" charset="-122"/>
                <a:sym typeface="+mn-ea"/>
              </a:rPr>
              <a:t>1.2  </a:t>
            </a:r>
            <a:r>
              <a:rPr lang="en-US" altLang="zh-CN" sz="3600" b="1" dirty="0">
                <a:solidFill>
                  <a:srgbClr val="BCFFFF"/>
                </a:solidFill>
                <a:ea typeface="微软雅黑" panose="020B0503020204020204" pitchFamily="34" charset="-122"/>
                <a:sym typeface="+mn-ea"/>
              </a:rPr>
              <a:t>Revit</a:t>
            </a:r>
            <a:r>
              <a:rPr lang="zh-CN" altLang="en-US" sz="3600" b="1" dirty="0">
                <a:solidFill>
                  <a:srgbClr val="BCFFFF"/>
                </a:solidFill>
                <a:ea typeface="微软雅黑" panose="020B0503020204020204" pitchFamily="34" charset="-122"/>
                <a:sym typeface="+mn-ea"/>
              </a:rPr>
              <a:t>简介</a:t>
            </a:r>
            <a:endParaRPr lang="zh-CN" altLang="en-US"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1227455" y="1356995"/>
            <a:ext cx="9737090" cy="2306955"/>
          </a:xfrm>
          <a:prstGeom prst="rect">
            <a:avLst/>
          </a:prstGeom>
          <a:noFill/>
          <a:ln w="9525">
            <a:noFill/>
          </a:ln>
        </p:spPr>
        <p:txBody>
          <a:bodyPr wrap="square">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4.帮助与信息中心</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Revit提供了非常完善的帮助与信息系统，用户可以在搜索栏查找关键字相关信息取得帮助，也可以单击帮助与信息中心中的问号或按F1键，打开帮助文件查阅。如图</a:t>
            </a:r>
            <a:r>
              <a:rPr lang="en-US" altLang="zh-CN" sz="2400" dirty="0">
                <a:solidFill>
                  <a:schemeClr val="bg1"/>
                </a:solidFill>
                <a:latin typeface="微软雅黑" panose="020B0503020204020204" pitchFamily="34" charset="-122"/>
                <a:ea typeface="微软雅黑" panose="020B0503020204020204" pitchFamily="34" charset="-122"/>
              </a:rPr>
              <a:t>1-22</a:t>
            </a:r>
            <a:r>
              <a:rPr lang="zh-CN" altLang="en-US" sz="2400" dirty="0">
                <a:solidFill>
                  <a:schemeClr val="bg1"/>
                </a:solidFill>
                <a:latin typeface="微软雅黑" panose="020B0503020204020204" pitchFamily="34" charset="-122"/>
                <a:ea typeface="微软雅黑" panose="020B0503020204020204" pitchFamily="34" charset="-122"/>
              </a:rPr>
              <a:t>所示。</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2" name="图片 1" descr="2023-10-15 16 23 57"/>
          <p:cNvPicPr>
            <a:picLocks noChangeAspect="1"/>
          </p:cNvPicPr>
          <p:nvPr/>
        </p:nvPicPr>
        <p:blipFill>
          <a:blip r:embed="rId1"/>
          <a:stretch>
            <a:fillRect/>
          </a:stretch>
        </p:blipFill>
        <p:spPr>
          <a:xfrm>
            <a:off x="2063750" y="4076700"/>
            <a:ext cx="6414135" cy="440690"/>
          </a:xfrm>
          <a:prstGeom prst="rect">
            <a:avLst/>
          </a:prstGeom>
        </p:spPr>
      </p:pic>
      <p:sp>
        <p:nvSpPr>
          <p:cNvPr id="100" name="文本框 99"/>
          <p:cNvSpPr txBox="1"/>
          <p:nvPr>
            <p:custDataLst>
              <p:tags r:id="rId2"/>
            </p:custDataLst>
          </p:nvPr>
        </p:nvSpPr>
        <p:spPr>
          <a:xfrm>
            <a:off x="4511675" y="4652645"/>
            <a:ext cx="1146175" cy="368300"/>
          </a:xfrm>
          <a:prstGeom prst="rect">
            <a:avLst/>
          </a:prstGeom>
          <a:noFill/>
          <a:ln w="9525">
            <a:noFill/>
          </a:ln>
        </p:spPr>
        <p:txBody>
          <a:bodyPr wrap="square">
            <a:spAutoFit/>
          </a:bodyPr>
          <a:p>
            <a:r>
              <a:rPr lang="en-US"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1-22</a:t>
            </a:r>
            <a:endParaRPr lang="en-US" altLang="en-US"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spd="slow" advTm="3000">
    <p:random/>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ea typeface="微软雅黑" panose="020B0503020204020204" pitchFamily="34" charset="-122"/>
                <a:sym typeface="+mn-ea"/>
              </a:rPr>
              <a:t>1.2  </a:t>
            </a:r>
            <a:r>
              <a:rPr lang="en-US" altLang="zh-CN" sz="3600" b="1" dirty="0">
                <a:solidFill>
                  <a:srgbClr val="BCFFFF"/>
                </a:solidFill>
                <a:ea typeface="微软雅黑" panose="020B0503020204020204" pitchFamily="34" charset="-122"/>
                <a:sym typeface="+mn-ea"/>
              </a:rPr>
              <a:t>Revit</a:t>
            </a:r>
            <a:r>
              <a:rPr lang="zh-CN" altLang="en-US" sz="3600" b="1" dirty="0">
                <a:solidFill>
                  <a:srgbClr val="BCFFFF"/>
                </a:solidFill>
                <a:ea typeface="微软雅黑" panose="020B0503020204020204" pitchFamily="34" charset="-122"/>
                <a:sym typeface="+mn-ea"/>
              </a:rPr>
              <a:t>简介</a:t>
            </a:r>
            <a:endParaRPr lang="zh-CN" altLang="en-US"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1227455" y="1356995"/>
            <a:ext cx="4906645" cy="2861310"/>
          </a:xfrm>
          <a:prstGeom prst="rect">
            <a:avLst/>
          </a:prstGeom>
          <a:noFill/>
          <a:ln w="9525">
            <a:noFill/>
          </a:ln>
        </p:spPr>
        <p:txBody>
          <a:bodyPr wrap="square">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5.属性</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“属性”选项板的主要功能是查看或修改图元的属性特征，还可以显示该图元的图元类型和属性参数等，如图</a:t>
            </a:r>
            <a:r>
              <a:rPr lang="en-US" altLang="zh-CN" sz="2400" dirty="0">
                <a:solidFill>
                  <a:schemeClr val="bg1"/>
                </a:solidFill>
                <a:latin typeface="微软雅黑" panose="020B0503020204020204" pitchFamily="34" charset="-122"/>
                <a:ea typeface="微软雅黑" panose="020B0503020204020204" pitchFamily="34" charset="-122"/>
              </a:rPr>
              <a:t>1-23</a:t>
            </a:r>
            <a:r>
              <a:rPr lang="zh-CN" altLang="en-US" sz="2400" dirty="0">
                <a:solidFill>
                  <a:schemeClr val="bg1"/>
                </a:solidFill>
                <a:latin typeface="微软雅黑" panose="020B0503020204020204" pitchFamily="34" charset="-122"/>
                <a:ea typeface="微软雅黑" panose="020B0503020204020204" pitchFamily="34" charset="-122"/>
              </a:rPr>
              <a:t>所示。</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26" name="图片 4"/>
          <p:cNvPicPr>
            <a:picLocks noChangeAspect="1"/>
          </p:cNvPicPr>
          <p:nvPr/>
        </p:nvPicPr>
        <p:blipFill>
          <a:blip r:embed="rId1"/>
          <a:stretch>
            <a:fillRect/>
          </a:stretch>
        </p:blipFill>
        <p:spPr>
          <a:xfrm>
            <a:off x="6887845" y="620395"/>
            <a:ext cx="2137410" cy="5340985"/>
          </a:xfrm>
          <a:prstGeom prst="rect">
            <a:avLst/>
          </a:prstGeom>
          <a:noFill/>
          <a:ln>
            <a:noFill/>
          </a:ln>
        </p:spPr>
      </p:pic>
      <p:sp>
        <p:nvSpPr>
          <p:cNvPr id="100" name="文本框 99"/>
          <p:cNvSpPr txBox="1"/>
          <p:nvPr>
            <p:custDataLst>
              <p:tags r:id="rId2"/>
            </p:custDataLst>
          </p:nvPr>
        </p:nvSpPr>
        <p:spPr>
          <a:xfrm>
            <a:off x="7392035" y="6021070"/>
            <a:ext cx="1146175" cy="368300"/>
          </a:xfrm>
          <a:prstGeom prst="rect">
            <a:avLst/>
          </a:prstGeom>
          <a:noFill/>
          <a:ln w="9525">
            <a:noFill/>
          </a:ln>
        </p:spPr>
        <p:txBody>
          <a:bodyPr wrap="square">
            <a:spAutoFit/>
          </a:bodyPr>
          <a:p>
            <a:r>
              <a:rPr lang="en-US"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1-23</a:t>
            </a:r>
            <a:endParaRPr lang="en-US" altLang="en-US"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spd="slow" advTm="3000">
    <p:random/>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ea typeface="微软雅黑" panose="020B0503020204020204" pitchFamily="34" charset="-122"/>
                <a:sym typeface="+mn-ea"/>
              </a:rPr>
              <a:t>1.2  </a:t>
            </a:r>
            <a:r>
              <a:rPr lang="en-US" altLang="zh-CN" sz="3600" b="1" dirty="0">
                <a:solidFill>
                  <a:srgbClr val="BCFFFF"/>
                </a:solidFill>
                <a:ea typeface="微软雅黑" panose="020B0503020204020204" pitchFamily="34" charset="-122"/>
                <a:sym typeface="+mn-ea"/>
              </a:rPr>
              <a:t>Revit</a:t>
            </a:r>
            <a:r>
              <a:rPr lang="zh-CN" altLang="en-US" sz="3600" b="1" dirty="0">
                <a:solidFill>
                  <a:srgbClr val="BCFFFF"/>
                </a:solidFill>
                <a:ea typeface="微软雅黑" panose="020B0503020204020204" pitchFamily="34" charset="-122"/>
                <a:sym typeface="+mn-ea"/>
              </a:rPr>
              <a:t>简介</a:t>
            </a:r>
            <a:endParaRPr lang="zh-CN" altLang="en-US"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1227455" y="1356995"/>
            <a:ext cx="6210935" cy="4523105"/>
          </a:xfrm>
          <a:prstGeom prst="rect">
            <a:avLst/>
          </a:prstGeom>
          <a:noFill/>
          <a:ln w="9525">
            <a:noFill/>
          </a:ln>
        </p:spPr>
        <p:txBody>
          <a:bodyPr wrap="square">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6.项目浏览器</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项目浏览器用于显示当前项目中的所有视图、明细表、图纸、族、组、链接的Revit模型和其他部分对象。项目浏览器呈树状结构，各层级可展开和折叠，如图</a:t>
            </a:r>
            <a:r>
              <a:rPr lang="en-US" altLang="zh-CN" sz="2400" dirty="0">
                <a:solidFill>
                  <a:schemeClr val="bg1"/>
                </a:solidFill>
                <a:latin typeface="微软雅黑" panose="020B0503020204020204" pitchFamily="34" charset="-122"/>
                <a:ea typeface="微软雅黑" panose="020B0503020204020204" pitchFamily="34" charset="-122"/>
              </a:rPr>
              <a:t>1-25</a:t>
            </a:r>
            <a:r>
              <a:rPr lang="zh-CN" altLang="en-US" sz="2400" dirty="0">
                <a:solidFill>
                  <a:schemeClr val="bg1"/>
                </a:solidFill>
                <a:latin typeface="微软雅黑" panose="020B0503020204020204" pitchFamily="34" charset="-122"/>
                <a:ea typeface="微软雅黑" panose="020B0503020204020204" pitchFamily="34" charset="-122"/>
              </a:rPr>
              <a:t>所示。项目浏览器默认在视图左侧，可以左键按住项目浏览器顶部标题栏拖动至右侧放置，以方便项目浏览器树状展开。</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31" name="图片 7"/>
          <p:cNvPicPr>
            <a:picLocks noChangeAspect="1"/>
          </p:cNvPicPr>
          <p:nvPr/>
        </p:nvPicPr>
        <p:blipFill>
          <a:blip r:embed="rId1"/>
          <a:stretch>
            <a:fillRect/>
          </a:stretch>
        </p:blipFill>
        <p:spPr>
          <a:xfrm>
            <a:off x="8327708" y="1700530"/>
            <a:ext cx="2520315" cy="4091940"/>
          </a:xfrm>
          <a:prstGeom prst="rect">
            <a:avLst/>
          </a:prstGeom>
          <a:noFill/>
          <a:ln>
            <a:noFill/>
          </a:ln>
        </p:spPr>
      </p:pic>
      <p:sp>
        <p:nvSpPr>
          <p:cNvPr id="100" name="文本框 99"/>
          <p:cNvSpPr txBox="1"/>
          <p:nvPr>
            <p:custDataLst>
              <p:tags r:id="rId2"/>
            </p:custDataLst>
          </p:nvPr>
        </p:nvSpPr>
        <p:spPr>
          <a:xfrm>
            <a:off x="9015095" y="5805170"/>
            <a:ext cx="1146175" cy="368300"/>
          </a:xfrm>
          <a:prstGeom prst="rect">
            <a:avLst/>
          </a:prstGeom>
          <a:noFill/>
          <a:ln w="9525">
            <a:noFill/>
          </a:ln>
        </p:spPr>
        <p:txBody>
          <a:bodyPr wrap="square">
            <a:spAutoFit/>
          </a:bodyPr>
          <a:p>
            <a:r>
              <a:rPr lang="en-US" altLang="zh-CN"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1-25</a:t>
            </a:r>
            <a:endParaRPr lang="en-US" altLang="en-US"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spd="slow" advTm="3000">
    <p:random/>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ea typeface="微软雅黑" panose="020B0503020204020204" pitchFamily="34" charset="-122"/>
                <a:sym typeface="+mn-ea"/>
              </a:rPr>
              <a:t>1.2  </a:t>
            </a:r>
            <a:r>
              <a:rPr lang="en-US" altLang="zh-CN" sz="3600" b="1" dirty="0">
                <a:solidFill>
                  <a:srgbClr val="BCFFFF"/>
                </a:solidFill>
                <a:ea typeface="微软雅黑" panose="020B0503020204020204" pitchFamily="34" charset="-122"/>
                <a:sym typeface="+mn-ea"/>
              </a:rPr>
              <a:t>Revit</a:t>
            </a:r>
            <a:r>
              <a:rPr lang="zh-CN" altLang="en-US" sz="3600" b="1" dirty="0">
                <a:solidFill>
                  <a:srgbClr val="BCFFFF"/>
                </a:solidFill>
                <a:ea typeface="微软雅黑" panose="020B0503020204020204" pitchFamily="34" charset="-122"/>
                <a:sym typeface="+mn-ea"/>
              </a:rPr>
              <a:t>简介</a:t>
            </a:r>
            <a:endParaRPr lang="zh-CN" altLang="en-US"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1227455" y="1356995"/>
            <a:ext cx="9737090" cy="2306955"/>
          </a:xfrm>
          <a:prstGeom prst="rect">
            <a:avLst/>
          </a:prstGeom>
          <a:noFill/>
          <a:ln w="9525">
            <a:noFill/>
          </a:ln>
        </p:spPr>
        <p:txBody>
          <a:bodyPr wrap="square">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7.绘图区域</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中间绘图区域是设计的主要界面，区域内显示浏览器中所涉及的视图、图纸、明细表等具体内容。绘图区域有四个立面符号。区域顶部并列显示不同的视图窗口。如图</a:t>
            </a:r>
            <a:r>
              <a:rPr lang="en-US" altLang="zh-CN" sz="2400" dirty="0">
                <a:solidFill>
                  <a:schemeClr val="bg1"/>
                </a:solidFill>
                <a:latin typeface="微软雅黑" panose="020B0503020204020204" pitchFamily="34" charset="-122"/>
                <a:ea typeface="微软雅黑" panose="020B0503020204020204" pitchFamily="34" charset="-122"/>
              </a:rPr>
              <a:t>1-26</a:t>
            </a:r>
            <a:r>
              <a:rPr lang="zh-CN" altLang="en-US" sz="2400" dirty="0">
                <a:solidFill>
                  <a:schemeClr val="bg1"/>
                </a:solidFill>
                <a:latin typeface="微软雅黑" panose="020B0503020204020204" pitchFamily="34" charset="-122"/>
                <a:ea typeface="微软雅黑" panose="020B0503020204020204" pitchFamily="34" charset="-122"/>
              </a:rPr>
              <a:t>所示。</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45" name="图片 11"/>
          <p:cNvPicPr>
            <a:picLocks noChangeAspect="1"/>
          </p:cNvPicPr>
          <p:nvPr/>
        </p:nvPicPr>
        <p:blipFill>
          <a:blip r:embed="rId1"/>
          <a:srcRect l="787" r="233" b="562"/>
          <a:stretch>
            <a:fillRect/>
          </a:stretch>
        </p:blipFill>
        <p:spPr>
          <a:xfrm>
            <a:off x="3359785" y="3717290"/>
            <a:ext cx="4147820" cy="2923540"/>
          </a:xfrm>
          <a:prstGeom prst="rect">
            <a:avLst/>
          </a:prstGeom>
          <a:noFill/>
          <a:ln>
            <a:solidFill>
              <a:srgbClr val="0B5FD1"/>
            </a:solidFill>
          </a:ln>
        </p:spPr>
      </p:pic>
      <p:sp>
        <p:nvSpPr>
          <p:cNvPr id="100" name="文本框 99"/>
          <p:cNvSpPr txBox="1"/>
          <p:nvPr>
            <p:custDataLst>
              <p:tags r:id="rId2"/>
            </p:custDataLst>
          </p:nvPr>
        </p:nvSpPr>
        <p:spPr>
          <a:xfrm>
            <a:off x="7823835" y="5876925"/>
            <a:ext cx="1146175" cy="368300"/>
          </a:xfrm>
          <a:prstGeom prst="rect">
            <a:avLst/>
          </a:prstGeom>
          <a:noFill/>
          <a:ln w="9525">
            <a:noFill/>
          </a:ln>
        </p:spPr>
        <p:txBody>
          <a:bodyPr wrap="square">
            <a:spAutoFit/>
          </a:bodyPr>
          <a:p>
            <a:r>
              <a:rPr lang="en-US"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1-26</a:t>
            </a:r>
            <a:endParaRPr lang="en-US" altLang="en-US"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spd="slow" advTm="3000">
    <p:random/>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1024255" y="433388"/>
            <a:ext cx="7789863" cy="645160"/>
          </a:xfrm>
          <a:prstGeom prst="rect">
            <a:avLst/>
          </a:prstGeom>
          <a:noFill/>
          <a:ln w="9525">
            <a:noFill/>
          </a:ln>
        </p:spPr>
        <p:txBody>
          <a:bodyPr>
            <a:spAutoFit/>
          </a:bodyPr>
          <a:p>
            <a:pPr eaLnBrk="1" hangingPunct="1">
              <a:buNone/>
            </a:pPr>
            <a:r>
              <a:rPr lang="en-US" altLang="zh-CN" sz="3600" b="1" dirty="0">
                <a:solidFill>
                  <a:srgbClr val="BCFFFF"/>
                </a:solidFill>
                <a:ea typeface="微软雅黑" panose="020B0503020204020204" pitchFamily="34" charset="-122"/>
                <a:sym typeface="+mn-ea"/>
              </a:rPr>
              <a:t>1.2  </a:t>
            </a:r>
            <a:r>
              <a:rPr lang="en-US" altLang="zh-CN" sz="3600" b="1" dirty="0">
                <a:solidFill>
                  <a:srgbClr val="BCFFFF"/>
                </a:solidFill>
                <a:ea typeface="微软雅黑" panose="020B0503020204020204" pitchFamily="34" charset="-122"/>
                <a:sym typeface="+mn-ea"/>
              </a:rPr>
              <a:t>Revit</a:t>
            </a:r>
            <a:r>
              <a:rPr lang="zh-CN" altLang="en-US" sz="3600" b="1" dirty="0">
                <a:solidFill>
                  <a:srgbClr val="BCFFFF"/>
                </a:solidFill>
                <a:ea typeface="微软雅黑" panose="020B0503020204020204" pitchFamily="34" charset="-122"/>
                <a:sym typeface="+mn-ea"/>
              </a:rPr>
              <a:t>简介</a:t>
            </a:r>
            <a:endParaRPr lang="zh-CN" altLang="en-US"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1227455" y="1356995"/>
            <a:ext cx="9737090" cy="2861310"/>
          </a:xfrm>
          <a:prstGeom prst="rect">
            <a:avLst/>
          </a:prstGeom>
          <a:noFill/>
          <a:ln w="9525">
            <a:noFill/>
          </a:ln>
        </p:spPr>
        <p:txBody>
          <a:bodyPr wrap="square">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8.视图控制栏</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视图控制栏的主要功能是控制当前视图的显示样式，包括视图比例、详细程度、视觉样式、关闭/打开日光路径、关闭/打开阴影、不裁剪/裁剪视图、显示/隐藏裁剪区域、临时隐藏/隔离、显示隐藏的图元、临时视图属性、显示/隐藏分析模型，如图</a:t>
            </a:r>
            <a:r>
              <a:rPr lang="en-US" altLang="zh-CN" sz="2400" dirty="0">
                <a:solidFill>
                  <a:schemeClr val="bg1"/>
                </a:solidFill>
                <a:latin typeface="微软雅黑" panose="020B0503020204020204" pitchFamily="34" charset="-122"/>
                <a:ea typeface="微软雅黑" panose="020B0503020204020204" pitchFamily="34" charset="-122"/>
              </a:rPr>
              <a:t>1-27</a:t>
            </a:r>
            <a:r>
              <a:rPr lang="zh-CN" altLang="en-US" sz="2400" dirty="0">
                <a:solidFill>
                  <a:schemeClr val="bg1"/>
                </a:solidFill>
                <a:latin typeface="微软雅黑" panose="020B0503020204020204" pitchFamily="34" charset="-122"/>
                <a:ea typeface="微软雅黑" panose="020B0503020204020204" pitchFamily="34" charset="-122"/>
              </a:rPr>
              <a:t>所示。</a:t>
            </a:r>
            <a:endParaRPr lang="en-US" altLang="zh-CN" sz="2400" dirty="0">
              <a:solidFill>
                <a:schemeClr val="bg1"/>
              </a:solidFill>
              <a:latin typeface="微软雅黑" panose="020B0503020204020204" pitchFamily="34" charset="-122"/>
              <a:ea typeface="微软雅黑" panose="020B0503020204020204" pitchFamily="34" charset="-122"/>
            </a:endParaRPr>
          </a:p>
        </p:txBody>
      </p:sp>
      <p:pic>
        <p:nvPicPr>
          <p:cNvPr id="32" name="图片 8"/>
          <p:cNvPicPr>
            <a:picLocks noChangeAspect="1"/>
          </p:cNvPicPr>
          <p:nvPr/>
        </p:nvPicPr>
        <p:blipFill>
          <a:blip r:embed="rId1"/>
          <a:stretch>
            <a:fillRect/>
          </a:stretch>
        </p:blipFill>
        <p:spPr>
          <a:xfrm>
            <a:off x="2639695" y="4652645"/>
            <a:ext cx="5622925" cy="351790"/>
          </a:xfrm>
          <a:prstGeom prst="rect">
            <a:avLst/>
          </a:prstGeom>
          <a:noFill/>
          <a:ln>
            <a:noFill/>
          </a:ln>
        </p:spPr>
      </p:pic>
      <p:sp>
        <p:nvSpPr>
          <p:cNvPr id="100" name="文本框 99"/>
          <p:cNvSpPr txBox="1"/>
          <p:nvPr>
            <p:custDataLst>
              <p:tags r:id="rId2"/>
            </p:custDataLst>
          </p:nvPr>
        </p:nvSpPr>
        <p:spPr>
          <a:xfrm>
            <a:off x="5303520" y="5085080"/>
            <a:ext cx="1146175" cy="368300"/>
          </a:xfrm>
          <a:prstGeom prst="rect">
            <a:avLst/>
          </a:prstGeom>
          <a:noFill/>
          <a:ln w="9525">
            <a:noFill/>
          </a:ln>
        </p:spPr>
        <p:txBody>
          <a:bodyPr wrap="square">
            <a:spAutoFit/>
          </a:bodyPr>
          <a:p>
            <a:r>
              <a:rPr lang="en-US"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1-27</a:t>
            </a:r>
            <a:endParaRPr lang="en-US" altLang="en-US"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spd="slow" advTm="3000">
    <p:random/>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ea typeface="微软雅黑" panose="020B0503020204020204" pitchFamily="34" charset="-122"/>
                <a:sym typeface="+mn-ea"/>
              </a:rPr>
              <a:t>1.2  </a:t>
            </a:r>
            <a:r>
              <a:rPr lang="en-US" altLang="zh-CN" sz="3600" b="1" dirty="0">
                <a:solidFill>
                  <a:srgbClr val="BCFFFF"/>
                </a:solidFill>
                <a:ea typeface="微软雅黑" panose="020B0503020204020204" pitchFamily="34" charset="-122"/>
                <a:sym typeface="+mn-ea"/>
              </a:rPr>
              <a:t>Revit</a:t>
            </a:r>
            <a:r>
              <a:rPr lang="zh-CN" altLang="en-US" sz="3600" b="1" dirty="0">
                <a:solidFill>
                  <a:srgbClr val="BCFFFF"/>
                </a:solidFill>
                <a:ea typeface="微软雅黑" panose="020B0503020204020204" pitchFamily="34" charset="-122"/>
                <a:sym typeface="+mn-ea"/>
              </a:rPr>
              <a:t>简介</a:t>
            </a:r>
            <a:endParaRPr lang="zh-CN" altLang="en-US"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1227455" y="1356995"/>
            <a:ext cx="9737090" cy="2861310"/>
          </a:xfrm>
          <a:prstGeom prst="rect">
            <a:avLst/>
          </a:prstGeom>
          <a:noFill/>
          <a:ln w="9525">
            <a:noFill/>
          </a:ln>
        </p:spPr>
        <p:txBody>
          <a:bodyPr wrap="square">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9.状态栏</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状态栏用于显示和修改当前命令操作或功能所处状态，如图1-32所示。状态栏主要包括当前操作状态、工作集状态栏、设计选项状态栏、选择链接、选择基线图元、选择锁定围元、按面选择图元和选择时拖曳图元等。</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39" name="图片 39" descr="2022-07-23 20 45 28"/>
          <p:cNvPicPr>
            <a:picLocks noChangeAspect="1"/>
          </p:cNvPicPr>
          <p:nvPr/>
        </p:nvPicPr>
        <p:blipFill>
          <a:blip r:embed="rId1"/>
          <a:stretch>
            <a:fillRect/>
          </a:stretch>
        </p:blipFill>
        <p:spPr>
          <a:xfrm>
            <a:off x="2084705" y="4843780"/>
            <a:ext cx="8527415" cy="238125"/>
          </a:xfrm>
          <a:prstGeom prst="rect">
            <a:avLst/>
          </a:prstGeom>
        </p:spPr>
      </p:pic>
      <p:sp>
        <p:nvSpPr>
          <p:cNvPr id="2" name="文本框 1"/>
          <p:cNvSpPr txBox="1"/>
          <p:nvPr/>
        </p:nvSpPr>
        <p:spPr>
          <a:xfrm>
            <a:off x="5530215" y="5338445"/>
            <a:ext cx="846455" cy="338455"/>
          </a:xfrm>
          <a:prstGeom prst="rect">
            <a:avLst/>
          </a:prstGeom>
          <a:noFill/>
        </p:spPr>
        <p:txBody>
          <a:bodyPr wrap="none" rtlCol="0" anchor="t">
            <a:noAutofit/>
          </a:bodyPr>
          <a:p>
            <a:r>
              <a:rPr lang="zh-CN" altLang="en-US" sz="1800" dirty="0">
                <a:solidFill>
                  <a:schemeClr val="bg1"/>
                </a:solidFill>
                <a:latin typeface="微软雅黑" panose="020B0503020204020204" pitchFamily="34" charset="-122"/>
                <a:ea typeface="微软雅黑" panose="020B0503020204020204" pitchFamily="34" charset="-122"/>
                <a:sym typeface="+mn-ea"/>
              </a:rPr>
              <a:t>1-32</a:t>
            </a:r>
            <a:endParaRPr lang="zh-CN" altLang="en-US" sz="1800" dirty="0">
              <a:solidFill>
                <a:schemeClr val="bg1"/>
              </a:solidFill>
              <a:latin typeface="微软雅黑" panose="020B0503020204020204" pitchFamily="34" charset="-122"/>
              <a:ea typeface="微软雅黑" panose="020B0503020204020204" pitchFamily="34" charset="-122"/>
              <a:sym typeface="+mn-ea"/>
            </a:endParaRPr>
          </a:p>
        </p:txBody>
      </p:sp>
    </p:spTree>
  </p:cSld>
  <p:clrMapOvr>
    <a:masterClrMapping/>
  </p:clrMapOvr>
  <p:transition spd="slow" advTm="3000">
    <p:random/>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306388" y="1628775"/>
            <a:ext cx="11664950" cy="4413250"/>
          </a:xfrm>
          <a:prstGeom prst="rect">
            <a:avLst/>
          </a:prstGeom>
          <a:gradFill flip="none" rotWithShape="1">
            <a:gsLst>
              <a:gs pos="0">
                <a:srgbClr val="00FFFF">
                  <a:alpha val="29000"/>
                </a:srgbClr>
              </a:gs>
              <a:gs pos="100000">
                <a:srgbClr val="00FFFF">
                  <a:alpha val="0"/>
                </a:srgbClr>
              </a:gs>
            </a:gsLst>
            <a:lin ang="10800000" scaled="0"/>
            <a:tileRect/>
          </a:gradFill>
          <a:ln w="25400" cap="flat" cmpd="sng" algn="ctr">
            <a:noFill/>
            <a:prstDash val="solid"/>
          </a:ln>
          <a:effectLst/>
        </p:spPr>
        <p:txBody>
          <a:bodyPr vert="horz" wrap="square" lIns="96435" tIns="48218" rIns="96435" bIns="48218" numCol="1" anchor="t" anchorCtr="0" compatLnSpc="1"/>
          <a:lstStyle/>
          <a:p>
            <a:pPr marL="0" marR="0" lvl="0" indent="0" algn="l" defTabSz="914400" rtl="0" eaLnBrk="1" fontAlgn="base" latinLnBrk="0" hangingPunct="1">
              <a:lnSpc>
                <a:spcPct val="120000"/>
              </a:lnSpc>
              <a:spcBef>
                <a:spcPct val="0"/>
              </a:spcBef>
              <a:spcAft>
                <a:spcPct val="0"/>
              </a:spcAft>
              <a:buClrTx/>
              <a:buSzTx/>
              <a:buFontTx/>
              <a:buNone/>
              <a:defRPr/>
            </a:pPr>
            <a:endParaRPr kumimoji="0" lang="zh-CN" altLang="en-US" sz="525" b="0" i="0" u="none" strike="noStrike" kern="0" cap="none" spc="0" normalizeH="0" baseline="0" noProof="0" dirty="0">
              <a:ln>
                <a:noFill/>
              </a:ln>
              <a:solidFill>
                <a:schemeClr val="tx1">
                  <a:lumMod val="65000"/>
                  <a:lumOff val="35000"/>
                </a:schemeClr>
              </a:solidFill>
              <a:effectLst/>
              <a:uLnTx/>
              <a:uFillTx/>
              <a:latin typeface="思源宋体 CN" pitchFamily="18" charset="-122"/>
              <a:ea typeface="思源宋体 CN" pitchFamily="18" charset="-122"/>
              <a:cs typeface="+mn-ea"/>
              <a:sym typeface="思源宋体 CN" pitchFamily="18" charset="-122"/>
            </a:endParaRPr>
          </a:p>
        </p:txBody>
      </p:sp>
      <p:sp>
        <p:nvSpPr>
          <p:cNvPr id="8196" name="文本框 19"/>
          <p:cNvSpPr txBox="1"/>
          <p:nvPr/>
        </p:nvSpPr>
        <p:spPr>
          <a:xfrm>
            <a:off x="6383338" y="1795463"/>
            <a:ext cx="5119687" cy="3046095"/>
          </a:xfrm>
          <a:prstGeom prst="rect">
            <a:avLst/>
          </a:prstGeom>
          <a:noFill/>
          <a:ln w="9525">
            <a:noFill/>
          </a:ln>
        </p:spPr>
        <p:txBody>
          <a:bodyPr>
            <a:spAutoFit/>
          </a:bodyPr>
          <a:p>
            <a:pPr eaLnBrk="1" hangingPunct="1">
              <a:lnSpc>
                <a:spcPct val="200000"/>
              </a:lnSpc>
            </a:pPr>
            <a:r>
              <a:rPr lang="en-US" altLang="zh-CN" sz="3200" b="1" dirty="0">
                <a:solidFill>
                  <a:srgbClr val="FFFF00"/>
                </a:solidFill>
                <a:latin typeface="微软雅黑" panose="020B0503020204020204" pitchFamily="34" charset="-122"/>
                <a:ea typeface="微软雅黑" panose="020B0503020204020204" pitchFamily="34" charset="-122"/>
              </a:rPr>
              <a:t>1.1 BIM简介</a:t>
            </a:r>
            <a:endParaRPr lang="en-US" altLang="zh-CN" sz="3200" b="1" dirty="0">
              <a:solidFill>
                <a:srgbClr val="FFFF00"/>
              </a:solidFill>
              <a:latin typeface="微软雅黑" panose="020B0503020204020204" pitchFamily="34" charset="-122"/>
              <a:ea typeface="微软雅黑" panose="020B0503020204020204" pitchFamily="34" charset="-122"/>
            </a:endParaRPr>
          </a:p>
          <a:p>
            <a:pPr eaLnBrk="1" hangingPunct="1">
              <a:lnSpc>
                <a:spcPct val="200000"/>
              </a:lnSpc>
            </a:pPr>
            <a:r>
              <a:rPr lang="en-US" altLang="zh-CN" sz="3200" b="1" dirty="0">
                <a:solidFill>
                  <a:schemeClr val="bg1"/>
                </a:solidFill>
                <a:latin typeface="微软雅黑" panose="020B0503020204020204" pitchFamily="34" charset="-122"/>
                <a:ea typeface="微软雅黑" panose="020B0503020204020204" pitchFamily="34" charset="-122"/>
              </a:rPr>
              <a:t>1.2 Revit</a:t>
            </a:r>
            <a:r>
              <a:rPr lang="zh-CN" altLang="en-US" sz="3200" b="1" dirty="0">
                <a:solidFill>
                  <a:schemeClr val="bg1"/>
                </a:solidFill>
                <a:latin typeface="微软雅黑" panose="020B0503020204020204" pitchFamily="34" charset="-122"/>
                <a:ea typeface="微软雅黑" panose="020B0503020204020204" pitchFamily="34" charset="-122"/>
              </a:rPr>
              <a:t>简介</a:t>
            </a:r>
            <a:endParaRPr lang="en-US" altLang="zh-CN" sz="3200" b="1" dirty="0">
              <a:solidFill>
                <a:schemeClr val="bg1"/>
              </a:solidFill>
              <a:latin typeface="微软雅黑" panose="020B0503020204020204" pitchFamily="34" charset="-122"/>
              <a:ea typeface="微软雅黑" panose="020B0503020204020204" pitchFamily="34" charset="-122"/>
            </a:endParaRPr>
          </a:p>
          <a:p>
            <a:pPr eaLnBrk="1" hangingPunct="1">
              <a:lnSpc>
                <a:spcPct val="200000"/>
              </a:lnSpc>
            </a:pPr>
            <a:r>
              <a:rPr lang="en-US" altLang="zh-CN" sz="3200" b="1" dirty="0">
                <a:solidFill>
                  <a:schemeClr val="bg1"/>
                </a:solidFill>
                <a:latin typeface="微软雅黑" panose="020B0503020204020204" pitchFamily="34" charset="-122"/>
                <a:ea typeface="微软雅黑" panose="020B0503020204020204" pitchFamily="34" charset="-122"/>
              </a:rPr>
              <a:t> </a:t>
            </a:r>
            <a:endParaRPr lang="en-US" altLang="zh-CN" sz="3200" b="1" dirty="0">
              <a:solidFill>
                <a:schemeClr val="bg1"/>
              </a:solidFill>
              <a:latin typeface="微软雅黑" panose="020B0503020204020204" pitchFamily="34" charset="-122"/>
              <a:ea typeface="微软雅黑" panose="020B0503020204020204" pitchFamily="34" charset="-122"/>
            </a:endParaRPr>
          </a:p>
        </p:txBody>
      </p:sp>
      <p:sp>
        <p:nvSpPr>
          <p:cNvPr id="8197" name="文本框 47"/>
          <p:cNvSpPr txBox="1"/>
          <p:nvPr/>
        </p:nvSpPr>
        <p:spPr>
          <a:xfrm flipH="1">
            <a:off x="930275" y="433388"/>
            <a:ext cx="7789863" cy="645160"/>
          </a:xfrm>
          <a:prstGeom prst="rect">
            <a:avLst/>
          </a:prstGeom>
          <a:noFill/>
          <a:ln w="9525">
            <a:noFill/>
          </a:ln>
        </p:spPr>
        <p:txBody>
          <a:bodyPr>
            <a:spAutoFit/>
          </a:bodyPr>
          <a:p>
            <a:pPr eaLnBrk="1" hangingPunct="1">
              <a:buNone/>
            </a:pPr>
            <a:r>
              <a:rPr lang="zh-CN" altLang="en-US" sz="3600" b="1" dirty="0">
                <a:solidFill>
                  <a:srgbClr val="BCFFFF"/>
                </a:solidFill>
                <a:latin typeface="Arial" panose="020B0604020202020204" pitchFamily="34" charset="0"/>
                <a:ea typeface="微软雅黑" panose="020B0503020204020204" pitchFamily="34" charset="-122"/>
              </a:rPr>
              <a:t>模块</a:t>
            </a:r>
            <a:r>
              <a:rPr lang="en-US" altLang="zh-CN" sz="3600" b="1" dirty="0">
                <a:solidFill>
                  <a:srgbClr val="BCFFFF"/>
                </a:solidFill>
                <a:latin typeface="Arial" panose="020B0604020202020204" pitchFamily="34" charset="0"/>
                <a:ea typeface="微软雅黑" panose="020B0503020204020204" pitchFamily="34" charset="-122"/>
              </a:rPr>
              <a:t>1 - BIM</a:t>
            </a:r>
            <a:r>
              <a:rPr lang="zh-CN" altLang="en-US" sz="3600" b="1" dirty="0">
                <a:solidFill>
                  <a:srgbClr val="BCFFFF"/>
                </a:solidFill>
                <a:latin typeface="Arial" panose="020B0604020202020204" pitchFamily="34" charset="0"/>
                <a:ea typeface="微软雅黑" panose="020B0503020204020204" pitchFamily="34" charset="-122"/>
              </a:rPr>
              <a:t>与</a:t>
            </a:r>
            <a:r>
              <a:rPr lang="en-US" altLang="zh-CN" sz="3600" b="1" dirty="0">
                <a:solidFill>
                  <a:srgbClr val="BCFFFF"/>
                </a:solidFill>
                <a:latin typeface="Arial" panose="020B0604020202020204" pitchFamily="34" charset="0"/>
                <a:ea typeface="微软雅黑" panose="020B0503020204020204" pitchFamily="34" charset="-122"/>
              </a:rPr>
              <a:t>Revit</a:t>
            </a:r>
            <a:r>
              <a:rPr lang="zh-CN" altLang="en-US" sz="3600" b="1" dirty="0">
                <a:solidFill>
                  <a:srgbClr val="BCFFFF"/>
                </a:solidFill>
                <a:latin typeface="Arial" panose="020B0604020202020204" pitchFamily="34" charset="0"/>
                <a:ea typeface="微软雅黑" panose="020B0503020204020204" pitchFamily="34" charset="-122"/>
              </a:rPr>
              <a:t>简介</a:t>
            </a:r>
            <a:endParaRPr lang="zh-CN" altLang="en-US" sz="3600" b="1" dirty="0">
              <a:solidFill>
                <a:srgbClr val="BCFFFF"/>
              </a:solidFill>
              <a:latin typeface="Arial" panose="020B0604020202020204" pitchFamily="34" charset="0"/>
              <a:ea typeface="微软雅黑" panose="020B0503020204020204" pitchFamily="34" charset="-122"/>
            </a:endParaRPr>
          </a:p>
        </p:txBody>
      </p:sp>
      <p:grpSp>
        <p:nvGrpSpPr>
          <p:cNvPr id="50" name="组合 49"/>
          <p:cNvGrpSpPr/>
          <p:nvPr/>
        </p:nvGrpSpPr>
        <p:grpSpPr>
          <a:xfrm>
            <a:off x="237795" y="497874"/>
            <a:ext cx="636494" cy="517953"/>
            <a:chOff x="3778623" y="3240738"/>
            <a:chExt cx="941295" cy="782171"/>
          </a:xfrm>
          <a:solidFill>
            <a:srgbClr val="BCFFFF"/>
          </a:solidFill>
        </p:grpSpPr>
        <p:sp>
          <p:nvSpPr>
            <p:cNvPr id="51"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52" name="矩形 51"/>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pic>
        <p:nvPicPr>
          <p:cNvPr id="11" name="图片 1"/>
          <p:cNvPicPr>
            <a:picLocks noChangeAspect="1"/>
          </p:cNvPicPr>
          <p:nvPr>
            <p:custDataLst>
              <p:tags r:id="rId1"/>
            </p:custDataLst>
          </p:nvPr>
        </p:nvPicPr>
        <p:blipFill>
          <a:blip r:embed="rId2"/>
          <a:srcRect l="10713" r="5822" b="-124"/>
          <a:stretch>
            <a:fillRect/>
          </a:stretch>
        </p:blipFill>
        <p:spPr>
          <a:xfrm>
            <a:off x="930275" y="2060575"/>
            <a:ext cx="4707255" cy="3362960"/>
          </a:xfrm>
          <a:prstGeom prst="rect">
            <a:avLst/>
          </a:prstGeom>
          <a:noFill/>
          <a:ln>
            <a:noFill/>
          </a:ln>
        </p:spPr>
      </p:pic>
    </p:spTree>
  </p:cSld>
  <p:clrMapOvr>
    <a:masterClrMapping/>
  </p:clrMapOvr>
  <p:transition spd="slow" advTm="3000">
    <p:random/>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ea typeface="微软雅黑" panose="020B0503020204020204" pitchFamily="34" charset="-122"/>
                <a:sym typeface="+mn-ea"/>
              </a:rPr>
              <a:t>1.2  </a:t>
            </a:r>
            <a:r>
              <a:rPr lang="en-US" altLang="zh-CN" sz="3600" b="1" dirty="0">
                <a:solidFill>
                  <a:srgbClr val="BCFFFF"/>
                </a:solidFill>
                <a:ea typeface="微软雅黑" panose="020B0503020204020204" pitchFamily="34" charset="-122"/>
                <a:sym typeface="+mn-ea"/>
              </a:rPr>
              <a:t>Revit</a:t>
            </a:r>
            <a:r>
              <a:rPr lang="zh-CN" altLang="en-US" sz="3600" b="1" dirty="0">
                <a:solidFill>
                  <a:srgbClr val="BCFFFF"/>
                </a:solidFill>
                <a:ea typeface="微软雅黑" panose="020B0503020204020204" pitchFamily="34" charset="-122"/>
                <a:sym typeface="+mn-ea"/>
              </a:rPr>
              <a:t>简介</a:t>
            </a:r>
            <a:endParaRPr lang="zh-CN" altLang="en-US"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1227455" y="1356995"/>
            <a:ext cx="9737090" cy="1753235"/>
          </a:xfrm>
          <a:prstGeom prst="rect">
            <a:avLst/>
          </a:prstGeom>
          <a:noFill/>
          <a:ln w="9525">
            <a:noFill/>
          </a:ln>
        </p:spPr>
        <p:txBody>
          <a:bodyPr wrap="square">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10.全导航控制盘</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当视图切换在平面视图时，绘图区右上角会显示全导航控制盘。如图</a:t>
            </a:r>
            <a:r>
              <a:rPr lang="en-US" altLang="zh-CN" sz="2400" dirty="0">
                <a:solidFill>
                  <a:schemeClr val="bg1"/>
                </a:solidFill>
                <a:latin typeface="微软雅黑" panose="020B0503020204020204" pitchFamily="34" charset="-122"/>
                <a:ea typeface="微软雅黑" panose="020B0503020204020204" pitchFamily="34" charset="-122"/>
              </a:rPr>
              <a:t>1-33</a:t>
            </a:r>
            <a:r>
              <a:rPr lang="zh-CN" altLang="en-US" sz="2400" dirty="0">
                <a:solidFill>
                  <a:schemeClr val="bg1"/>
                </a:solidFill>
                <a:latin typeface="微软雅黑" panose="020B0503020204020204" pitchFamily="34" charset="-122"/>
                <a:ea typeface="微软雅黑" panose="020B0503020204020204" pitchFamily="34" charset="-122"/>
              </a:rPr>
              <a:t>所示。单击小黑三角可显示下拉菜单。。</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41" name="图片 41" descr="2022-07-23 20 56 15"/>
          <p:cNvPicPr>
            <a:picLocks noChangeAspect="1"/>
          </p:cNvPicPr>
          <p:nvPr/>
        </p:nvPicPr>
        <p:blipFill>
          <a:blip r:embed="rId1"/>
          <a:srcRect l="58272" t="21817" r="19073" b="51510"/>
          <a:stretch>
            <a:fillRect/>
          </a:stretch>
        </p:blipFill>
        <p:spPr>
          <a:xfrm>
            <a:off x="3719830" y="3212465"/>
            <a:ext cx="3525520" cy="2594610"/>
          </a:xfrm>
          <a:prstGeom prst="rect">
            <a:avLst/>
          </a:prstGeom>
        </p:spPr>
      </p:pic>
      <p:sp>
        <p:nvSpPr>
          <p:cNvPr id="100" name="文本框 99"/>
          <p:cNvSpPr txBox="1"/>
          <p:nvPr>
            <p:custDataLst>
              <p:tags r:id="rId2"/>
            </p:custDataLst>
          </p:nvPr>
        </p:nvSpPr>
        <p:spPr>
          <a:xfrm>
            <a:off x="4799965" y="5949315"/>
            <a:ext cx="1146175" cy="368300"/>
          </a:xfrm>
          <a:prstGeom prst="rect">
            <a:avLst/>
          </a:prstGeom>
          <a:noFill/>
          <a:ln w="9525">
            <a:noFill/>
          </a:ln>
        </p:spPr>
        <p:txBody>
          <a:bodyPr wrap="square">
            <a:spAutoFit/>
          </a:bodyPr>
          <a:p>
            <a:r>
              <a:rPr lang="zh-CN"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图</a:t>
            </a:r>
            <a:r>
              <a:rPr lang="en-US"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1-33</a:t>
            </a:r>
            <a:endParaRPr lang="en-US" altLang="en-US"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spd="slow" advTm="3000">
    <p:random/>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ea typeface="微软雅黑" panose="020B0503020204020204" pitchFamily="34" charset="-122"/>
                <a:sym typeface="+mn-ea"/>
              </a:rPr>
              <a:t>1.2  </a:t>
            </a:r>
            <a:r>
              <a:rPr lang="en-US" altLang="zh-CN" sz="3600" b="1" dirty="0">
                <a:solidFill>
                  <a:srgbClr val="BCFFFF"/>
                </a:solidFill>
                <a:ea typeface="微软雅黑" panose="020B0503020204020204" pitchFamily="34" charset="-122"/>
                <a:sym typeface="+mn-ea"/>
              </a:rPr>
              <a:t>Revit</a:t>
            </a:r>
            <a:r>
              <a:rPr lang="zh-CN" altLang="en-US" sz="3600" b="1" dirty="0">
                <a:solidFill>
                  <a:srgbClr val="BCFFFF"/>
                </a:solidFill>
                <a:ea typeface="微软雅黑" panose="020B0503020204020204" pitchFamily="34" charset="-122"/>
                <a:sym typeface="+mn-ea"/>
              </a:rPr>
              <a:t>简介</a:t>
            </a:r>
            <a:endParaRPr lang="zh-CN" altLang="en-US"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1227455" y="1356995"/>
            <a:ext cx="9737090" cy="2306955"/>
          </a:xfrm>
          <a:prstGeom prst="rect">
            <a:avLst/>
          </a:prstGeom>
          <a:noFill/>
          <a:ln w="9525">
            <a:noFill/>
          </a:ln>
        </p:spPr>
        <p:txBody>
          <a:bodyPr wrap="square">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11.ViewCube</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在项目浏览器，当视图切换到三维视图时，会在绘图区右上角显示ViewCube。ViewCube是一个三维导航工具，可指示模型的当前方向，并上用户调整视点。如图1-34所示。</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42" name="图片 42" descr="2022-07-23 20 58 58"/>
          <p:cNvPicPr>
            <a:picLocks noChangeAspect="1"/>
          </p:cNvPicPr>
          <p:nvPr/>
        </p:nvPicPr>
        <p:blipFill>
          <a:blip r:embed="rId1"/>
          <a:srcRect l="68351" t="21897" r="19154" b="61852"/>
          <a:stretch>
            <a:fillRect/>
          </a:stretch>
        </p:blipFill>
        <p:spPr>
          <a:xfrm>
            <a:off x="3456940" y="4237990"/>
            <a:ext cx="2160270" cy="1756410"/>
          </a:xfrm>
          <a:prstGeom prst="rect">
            <a:avLst/>
          </a:prstGeom>
        </p:spPr>
      </p:pic>
      <p:pic>
        <p:nvPicPr>
          <p:cNvPr id="43" name="图片 43" descr="2022-07-23 21 06 27"/>
          <p:cNvPicPr>
            <a:picLocks noChangeAspect="1"/>
          </p:cNvPicPr>
          <p:nvPr/>
        </p:nvPicPr>
        <p:blipFill>
          <a:blip r:embed="rId2"/>
          <a:srcRect l="70429" t="21773" r="19012" b="61960"/>
          <a:stretch>
            <a:fillRect/>
          </a:stretch>
        </p:blipFill>
        <p:spPr>
          <a:xfrm>
            <a:off x="6380163" y="4237990"/>
            <a:ext cx="1800225" cy="1733550"/>
          </a:xfrm>
          <a:prstGeom prst="rect">
            <a:avLst/>
          </a:prstGeom>
        </p:spPr>
      </p:pic>
      <p:sp>
        <p:nvSpPr>
          <p:cNvPr id="2" name="文本框 1"/>
          <p:cNvSpPr txBox="1"/>
          <p:nvPr/>
        </p:nvSpPr>
        <p:spPr>
          <a:xfrm>
            <a:off x="5831840" y="6360795"/>
            <a:ext cx="683895" cy="368300"/>
          </a:xfrm>
          <a:prstGeom prst="rect">
            <a:avLst/>
          </a:prstGeom>
          <a:noFill/>
        </p:spPr>
        <p:txBody>
          <a:bodyPr wrap="none" rtlCol="0" anchor="t">
            <a:spAutoFit/>
          </a:bodyPr>
          <a:p>
            <a:r>
              <a:rPr lang="zh-CN" altLang="en-US" dirty="0">
                <a:solidFill>
                  <a:schemeClr val="bg1"/>
                </a:solidFill>
                <a:latin typeface="微软雅黑" panose="020B0503020204020204" pitchFamily="34" charset="-122"/>
                <a:ea typeface="微软雅黑" panose="020B0503020204020204" pitchFamily="34" charset="-122"/>
                <a:sym typeface="+mn-ea"/>
              </a:rPr>
              <a:t>1-34</a:t>
            </a:r>
            <a:endParaRPr lang="zh-CN" altLang="en-US"/>
          </a:p>
        </p:txBody>
      </p:sp>
    </p:spTree>
  </p:cSld>
  <p:clrMapOvr>
    <a:masterClrMapping/>
  </p:clrMapOvr>
  <p:transition spd="slow" advTm="3000">
    <p:random/>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ea typeface="微软雅黑" panose="020B0503020204020204" pitchFamily="34" charset="-122"/>
                <a:sym typeface="+mn-ea"/>
              </a:rPr>
              <a:t>1.2  </a:t>
            </a:r>
            <a:r>
              <a:rPr lang="en-US" altLang="zh-CN" sz="3600" b="1" dirty="0">
                <a:solidFill>
                  <a:srgbClr val="BCFFFF"/>
                </a:solidFill>
                <a:ea typeface="微软雅黑" panose="020B0503020204020204" pitchFamily="34" charset="-122"/>
                <a:sym typeface="+mn-ea"/>
              </a:rPr>
              <a:t>Revit</a:t>
            </a:r>
            <a:r>
              <a:rPr lang="zh-CN" altLang="en-US" sz="3600" b="1" dirty="0">
                <a:solidFill>
                  <a:srgbClr val="BCFFFF"/>
                </a:solidFill>
                <a:ea typeface="微软雅黑" panose="020B0503020204020204" pitchFamily="34" charset="-122"/>
                <a:sym typeface="+mn-ea"/>
              </a:rPr>
              <a:t>简介</a:t>
            </a:r>
            <a:endParaRPr lang="zh-CN" altLang="en-US"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1227455" y="1356995"/>
            <a:ext cx="7266305" cy="3969385"/>
          </a:xfrm>
          <a:prstGeom prst="rect">
            <a:avLst/>
          </a:prstGeom>
          <a:noFill/>
          <a:ln w="9525">
            <a:noFill/>
          </a:ln>
        </p:spPr>
        <p:txBody>
          <a:bodyPr wrap="square">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12.鼠标右键工具栏</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在绘图区空白处单击右键，会显示如下右键下拉列表。菜单命令依次为“取消”、“重复上一个命令”、“最近使用的命令”、“查找相关视图”、“区域放大”“缩小两倍”“缩放匹配”、“上一次平移／缩放”、“下一次平移／缩放”、“浏览器”、“属性”等选项。</a:t>
            </a:r>
            <a:endParaRPr lang="en-US" altLang="zh-CN" sz="2400" dirty="0">
              <a:solidFill>
                <a:schemeClr val="bg1"/>
              </a:solidFill>
              <a:latin typeface="微软雅黑" panose="020B0503020204020204" pitchFamily="34" charset="-122"/>
              <a:ea typeface="微软雅黑" panose="020B0503020204020204" pitchFamily="34" charset="-122"/>
            </a:endParaRPr>
          </a:p>
        </p:txBody>
      </p:sp>
      <p:pic>
        <p:nvPicPr>
          <p:cNvPr id="40" name="图片 40" descr="2022-07-23 20 51 47"/>
          <p:cNvPicPr>
            <a:picLocks noChangeAspect="1"/>
          </p:cNvPicPr>
          <p:nvPr/>
        </p:nvPicPr>
        <p:blipFill>
          <a:blip r:embed="rId1"/>
          <a:srcRect l="57911" t="33972" r="29031" b="32832"/>
          <a:stretch>
            <a:fillRect/>
          </a:stretch>
        </p:blipFill>
        <p:spPr>
          <a:xfrm>
            <a:off x="9021128" y="1998345"/>
            <a:ext cx="1800225" cy="2861310"/>
          </a:xfrm>
          <a:prstGeom prst="rect">
            <a:avLst/>
          </a:prstGeom>
        </p:spPr>
      </p:pic>
      <p:sp>
        <p:nvSpPr>
          <p:cNvPr id="100" name="文本框 99"/>
          <p:cNvSpPr txBox="1"/>
          <p:nvPr>
            <p:custDataLst>
              <p:tags r:id="rId2"/>
            </p:custDataLst>
          </p:nvPr>
        </p:nvSpPr>
        <p:spPr>
          <a:xfrm>
            <a:off x="9408160" y="4940935"/>
            <a:ext cx="1146175" cy="368300"/>
          </a:xfrm>
          <a:prstGeom prst="rect">
            <a:avLst/>
          </a:prstGeom>
          <a:noFill/>
          <a:ln w="9525">
            <a:noFill/>
          </a:ln>
        </p:spPr>
        <p:txBody>
          <a:bodyPr wrap="square">
            <a:spAutoFit/>
          </a:bodyPr>
          <a:p>
            <a:r>
              <a:rPr lang="en-US"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1-35</a:t>
            </a:r>
            <a:endParaRPr lang="en-US" altLang="en-US"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spd="slow" advTm="3000">
    <p:random/>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ea typeface="微软雅黑" panose="020B0503020204020204" pitchFamily="34" charset="-122"/>
                <a:sym typeface="+mn-ea"/>
              </a:rPr>
              <a:t>1.2  </a:t>
            </a:r>
            <a:r>
              <a:rPr lang="en-US" altLang="zh-CN" sz="3600" b="1" dirty="0">
                <a:solidFill>
                  <a:srgbClr val="BCFFFF"/>
                </a:solidFill>
                <a:ea typeface="微软雅黑" panose="020B0503020204020204" pitchFamily="34" charset="-122"/>
                <a:sym typeface="+mn-ea"/>
              </a:rPr>
              <a:t>Revit</a:t>
            </a:r>
            <a:r>
              <a:rPr lang="zh-CN" altLang="en-US" sz="3600" b="1" dirty="0">
                <a:solidFill>
                  <a:srgbClr val="BCFFFF"/>
                </a:solidFill>
                <a:ea typeface="微软雅黑" panose="020B0503020204020204" pitchFamily="34" charset="-122"/>
                <a:sym typeface="+mn-ea"/>
              </a:rPr>
              <a:t>简介</a:t>
            </a:r>
            <a:endParaRPr lang="zh-CN" altLang="en-US"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1227455" y="1348105"/>
            <a:ext cx="10375265" cy="5631180"/>
          </a:xfrm>
          <a:prstGeom prst="rect">
            <a:avLst/>
          </a:prstGeom>
          <a:noFill/>
          <a:ln w="9525">
            <a:noFill/>
          </a:ln>
        </p:spPr>
        <p:txBody>
          <a:bodyPr wrap="square">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1.2.5  Revit文件设置及图元操作</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（1）Revit Aehiteeture 文件类型</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在Revit Architecture 中，常用的文件格式有以下几种。</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后缀为“.rvt”的项目文件：包括了设计中的所有设计模型、视图及全部信息。如建筑的三维模型、平面、立面、剖面及节点视图、施工图图纸等相关信息。</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后缀为“.rte”的样板文件：在Revit中，样板文件是新建项目中的初始条件，定义了项目中的初始参数，如构建族类型、楼层数量的设置、层高信息、标高样式、尺寸标注样式等。用户可以自建样板文件、定义其内容并保存为新的“. rte ”文件。</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slow" advTm="3000">
    <p:random/>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ea typeface="微软雅黑" panose="020B0503020204020204" pitchFamily="34" charset="-122"/>
                <a:sym typeface="+mn-ea"/>
              </a:rPr>
              <a:t>1.2  </a:t>
            </a:r>
            <a:r>
              <a:rPr lang="en-US" altLang="zh-CN" sz="3600" b="1" dirty="0">
                <a:solidFill>
                  <a:srgbClr val="BCFFFF"/>
                </a:solidFill>
                <a:ea typeface="微软雅黑" panose="020B0503020204020204" pitchFamily="34" charset="-122"/>
                <a:sym typeface="+mn-ea"/>
              </a:rPr>
              <a:t>Revit</a:t>
            </a:r>
            <a:r>
              <a:rPr lang="zh-CN" altLang="en-US" sz="3600" b="1" dirty="0">
                <a:solidFill>
                  <a:srgbClr val="BCFFFF"/>
                </a:solidFill>
                <a:ea typeface="微软雅黑" panose="020B0503020204020204" pitchFamily="34" charset="-122"/>
                <a:sym typeface="+mn-ea"/>
              </a:rPr>
              <a:t>简介</a:t>
            </a:r>
            <a:endParaRPr lang="zh-CN" altLang="en-US"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1227455" y="1433195"/>
            <a:ext cx="9737090" cy="2861310"/>
          </a:xfrm>
          <a:prstGeom prst="rect">
            <a:avLst/>
          </a:prstGeom>
          <a:noFill/>
          <a:ln w="9525">
            <a:noFill/>
          </a:ln>
        </p:spPr>
        <p:txBody>
          <a:bodyPr wrap="square">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后缀为“.rfa”的族文件：在Revit中，基本的图形单元被称为图元，例如，在项目中建立的柱子、墙体、门、窗、楼板、屋顶等都被称为图元，所有这些图元都是使用“族”来创建的。</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后缀为“.rft”的族样板文件：族样板文件相当于样板文件，文件中包含一定的族、族参数及族类型等初始参数。</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slow" advTm="3000">
    <p:random/>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ea typeface="微软雅黑" panose="020B0503020204020204" pitchFamily="34" charset="-122"/>
                <a:sym typeface="+mn-ea"/>
              </a:rPr>
              <a:t>1.2  </a:t>
            </a:r>
            <a:r>
              <a:rPr lang="en-US" altLang="zh-CN" sz="3600" b="1" dirty="0">
                <a:solidFill>
                  <a:srgbClr val="BCFFFF"/>
                </a:solidFill>
                <a:ea typeface="微软雅黑" panose="020B0503020204020204" pitchFamily="34" charset="-122"/>
                <a:sym typeface="+mn-ea"/>
              </a:rPr>
              <a:t>Revit</a:t>
            </a:r>
            <a:r>
              <a:rPr lang="zh-CN" altLang="en-US" sz="3600" b="1" dirty="0">
                <a:solidFill>
                  <a:srgbClr val="BCFFFF"/>
                </a:solidFill>
                <a:ea typeface="微软雅黑" panose="020B0503020204020204" pitchFamily="34" charset="-122"/>
                <a:sym typeface="+mn-ea"/>
              </a:rPr>
              <a:t>简介</a:t>
            </a:r>
            <a:endParaRPr lang="zh-CN" altLang="en-US"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1227455" y="1356995"/>
            <a:ext cx="9737090" cy="3415030"/>
          </a:xfrm>
          <a:prstGeom prst="rect">
            <a:avLst/>
          </a:prstGeom>
          <a:noFill/>
          <a:ln w="9525">
            <a:noFill/>
          </a:ln>
        </p:spPr>
        <p:txBody>
          <a:bodyPr wrap="square">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（2）样板文件的打开及创建</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1）打开已有样板文件。第一种方法：启动 Revit</a:t>
            </a:r>
            <a:r>
              <a:rPr lang="en-US" altLang="zh-CN" sz="2400" dirty="0">
                <a:solidFill>
                  <a:schemeClr val="bg1"/>
                </a:solidFill>
                <a:latin typeface="微软雅黑" panose="020B0503020204020204" pitchFamily="34" charset="-122"/>
                <a:ea typeface="微软雅黑" panose="020B0503020204020204" pitchFamily="34" charset="-122"/>
              </a:rPr>
              <a:t> 2020</a:t>
            </a:r>
            <a:r>
              <a:rPr lang="zh-CN" altLang="en-US" sz="2400" dirty="0">
                <a:solidFill>
                  <a:schemeClr val="bg1"/>
                </a:solidFill>
                <a:latin typeface="微软雅黑" panose="020B0503020204020204" pitchFamily="34" charset="-122"/>
                <a:ea typeface="微软雅黑" panose="020B0503020204020204" pitchFamily="34" charset="-122"/>
              </a:rPr>
              <a:t>软件，在启动页面左上方“模型”中点击“打开”，如图1-36所示。</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第二种方法：单击“项目”中的“模型”，从弹出的“新建项目”对话框中，单击“浏览”，找到自定义的样板文件，单击“确定”打开，如图1-37所示。</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48" name="图片 48" descr="2022-07-23 21 39 39(1)"/>
          <p:cNvPicPr>
            <a:picLocks noChangeAspect="1"/>
          </p:cNvPicPr>
          <p:nvPr/>
        </p:nvPicPr>
        <p:blipFill>
          <a:blip r:embed="rId1"/>
          <a:stretch>
            <a:fillRect/>
          </a:stretch>
        </p:blipFill>
        <p:spPr>
          <a:xfrm>
            <a:off x="6455728" y="4853623"/>
            <a:ext cx="2879725" cy="1462405"/>
          </a:xfrm>
          <a:prstGeom prst="rect">
            <a:avLst/>
          </a:prstGeom>
        </p:spPr>
      </p:pic>
      <p:sp>
        <p:nvSpPr>
          <p:cNvPr id="2" name="文本框 1"/>
          <p:cNvSpPr txBox="1"/>
          <p:nvPr/>
        </p:nvSpPr>
        <p:spPr>
          <a:xfrm>
            <a:off x="4439920" y="6409055"/>
            <a:ext cx="683895" cy="368300"/>
          </a:xfrm>
          <a:prstGeom prst="rect">
            <a:avLst/>
          </a:prstGeom>
          <a:noFill/>
        </p:spPr>
        <p:txBody>
          <a:bodyPr wrap="none" rtlCol="0" anchor="t">
            <a:spAutoFit/>
          </a:bodyPr>
          <a:p>
            <a:r>
              <a:rPr lang="zh-CN" altLang="en-US" sz="1800" dirty="0">
                <a:solidFill>
                  <a:schemeClr val="bg1"/>
                </a:solidFill>
                <a:latin typeface="微软雅黑" panose="020B0503020204020204" pitchFamily="34" charset="-122"/>
                <a:ea typeface="微软雅黑" panose="020B0503020204020204" pitchFamily="34" charset="-122"/>
                <a:sym typeface="+mn-ea"/>
              </a:rPr>
              <a:t>1-36</a:t>
            </a:r>
            <a:endParaRPr lang="zh-CN" altLang="en-US" sz="1800" dirty="0">
              <a:solidFill>
                <a:schemeClr val="bg1"/>
              </a:solidFill>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7463790" y="6418580"/>
            <a:ext cx="683895" cy="368300"/>
          </a:xfrm>
          <a:prstGeom prst="rect">
            <a:avLst/>
          </a:prstGeom>
          <a:noFill/>
        </p:spPr>
        <p:txBody>
          <a:bodyPr wrap="none" rtlCol="0" anchor="t">
            <a:spAutoFit/>
          </a:bodyPr>
          <a:p>
            <a:r>
              <a:rPr lang="zh-CN" altLang="en-US" dirty="0">
                <a:solidFill>
                  <a:schemeClr val="bg1"/>
                </a:solidFill>
                <a:latin typeface="微软雅黑" panose="020B0503020204020204" pitchFamily="34" charset="-122"/>
                <a:ea typeface="微软雅黑" panose="020B0503020204020204" pitchFamily="34" charset="-122"/>
                <a:sym typeface="+mn-ea"/>
              </a:rPr>
              <a:t>1-37</a:t>
            </a:r>
            <a:endParaRPr lang="zh-CN" altLang="en-US"/>
          </a:p>
        </p:txBody>
      </p:sp>
      <p:pic>
        <p:nvPicPr>
          <p:cNvPr id="330" name="图片 11"/>
          <p:cNvPicPr>
            <a:picLocks noChangeAspect="1"/>
          </p:cNvPicPr>
          <p:nvPr>
            <p:custDataLst>
              <p:tags r:id="rId2"/>
            </p:custDataLst>
          </p:nvPr>
        </p:nvPicPr>
        <p:blipFill>
          <a:blip r:embed="rId3"/>
          <a:srcRect b="36430"/>
          <a:stretch>
            <a:fillRect/>
          </a:stretch>
        </p:blipFill>
        <p:spPr>
          <a:xfrm>
            <a:off x="3863340" y="4391343"/>
            <a:ext cx="2160270" cy="1924685"/>
          </a:xfrm>
          <a:prstGeom prst="rect">
            <a:avLst/>
          </a:prstGeom>
          <a:noFill/>
          <a:ln>
            <a:noFill/>
          </a:ln>
        </p:spPr>
      </p:pic>
    </p:spTree>
  </p:cSld>
  <p:clrMapOvr>
    <a:masterClrMapping/>
  </p:clrMapOvr>
  <p:transition spd="slow" advTm="3000">
    <p:random/>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ea typeface="微软雅黑" panose="020B0503020204020204" pitchFamily="34" charset="-122"/>
                <a:sym typeface="+mn-ea"/>
              </a:rPr>
              <a:t>1.2  </a:t>
            </a:r>
            <a:r>
              <a:rPr lang="en-US" altLang="zh-CN" sz="3600" b="1" dirty="0">
                <a:solidFill>
                  <a:srgbClr val="BCFFFF"/>
                </a:solidFill>
                <a:ea typeface="微软雅黑" panose="020B0503020204020204" pitchFamily="34" charset="-122"/>
                <a:sym typeface="+mn-ea"/>
              </a:rPr>
              <a:t>Revit</a:t>
            </a:r>
            <a:r>
              <a:rPr lang="zh-CN" altLang="en-US" sz="3600" b="1" dirty="0">
                <a:solidFill>
                  <a:srgbClr val="BCFFFF"/>
                </a:solidFill>
                <a:ea typeface="微软雅黑" panose="020B0503020204020204" pitchFamily="34" charset="-122"/>
                <a:sym typeface="+mn-ea"/>
              </a:rPr>
              <a:t>简介</a:t>
            </a:r>
            <a:endParaRPr lang="zh-CN" altLang="en-US"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1227455" y="1356995"/>
            <a:ext cx="9737090" cy="1753235"/>
          </a:xfrm>
          <a:prstGeom prst="rect">
            <a:avLst/>
          </a:prstGeom>
          <a:noFill/>
          <a:ln w="9525">
            <a:noFill/>
          </a:ln>
        </p:spPr>
        <p:txBody>
          <a:bodyPr wrap="square">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2）创建基于样板文件的Revit文件。第一种方法：单击“项目”中的“新建”，从弹出的“新建项目”对话框中，单击“样板文件”下拉菜单，选择“建筑样板”，单击“确定”，如图1-38所示。</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47" name="图片 47" descr="2022-07-21 20 44 55"/>
          <p:cNvPicPr>
            <a:picLocks noChangeAspect="1"/>
          </p:cNvPicPr>
          <p:nvPr/>
        </p:nvPicPr>
        <p:blipFill>
          <a:blip r:embed="rId1"/>
          <a:stretch>
            <a:fillRect/>
          </a:stretch>
        </p:blipFill>
        <p:spPr>
          <a:xfrm>
            <a:off x="4536758" y="3559175"/>
            <a:ext cx="2879725" cy="1443990"/>
          </a:xfrm>
          <a:prstGeom prst="rect">
            <a:avLst/>
          </a:prstGeom>
        </p:spPr>
      </p:pic>
      <p:sp>
        <p:nvSpPr>
          <p:cNvPr id="2" name="文本框 1"/>
          <p:cNvSpPr txBox="1"/>
          <p:nvPr/>
        </p:nvSpPr>
        <p:spPr>
          <a:xfrm>
            <a:off x="5634990" y="5133975"/>
            <a:ext cx="683895" cy="368300"/>
          </a:xfrm>
          <a:prstGeom prst="rect">
            <a:avLst/>
          </a:prstGeom>
          <a:noFill/>
        </p:spPr>
        <p:txBody>
          <a:bodyPr wrap="none" rtlCol="0" anchor="t">
            <a:spAutoFit/>
          </a:bodyPr>
          <a:p>
            <a:r>
              <a:rPr lang="zh-CN" altLang="en-US" dirty="0">
                <a:solidFill>
                  <a:schemeClr val="bg1"/>
                </a:solidFill>
                <a:latin typeface="微软雅黑" panose="020B0503020204020204" pitchFamily="34" charset="-122"/>
                <a:ea typeface="微软雅黑" panose="020B0503020204020204" pitchFamily="34" charset="-122"/>
                <a:sym typeface="+mn-ea"/>
              </a:rPr>
              <a:t>1-38</a:t>
            </a:r>
            <a:endParaRPr lang="zh-CN" altLang="en-US"/>
          </a:p>
        </p:txBody>
      </p:sp>
    </p:spTree>
  </p:cSld>
  <p:clrMapOvr>
    <a:masterClrMapping/>
  </p:clrMapOvr>
  <p:transition spd="slow" advTm="3000">
    <p:random/>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ea typeface="微软雅黑" panose="020B0503020204020204" pitchFamily="34" charset="-122"/>
                <a:sym typeface="+mn-ea"/>
              </a:rPr>
              <a:t>1.2  </a:t>
            </a:r>
            <a:r>
              <a:rPr lang="en-US" altLang="zh-CN" sz="3600" b="1" dirty="0">
                <a:solidFill>
                  <a:srgbClr val="BCFFFF"/>
                </a:solidFill>
                <a:ea typeface="微软雅黑" panose="020B0503020204020204" pitchFamily="34" charset="-122"/>
                <a:sym typeface="+mn-ea"/>
              </a:rPr>
              <a:t>Revit</a:t>
            </a:r>
            <a:r>
              <a:rPr lang="zh-CN" altLang="en-US" sz="3600" b="1" dirty="0">
                <a:solidFill>
                  <a:srgbClr val="BCFFFF"/>
                </a:solidFill>
                <a:ea typeface="微软雅黑" panose="020B0503020204020204" pitchFamily="34" charset="-122"/>
                <a:sym typeface="+mn-ea"/>
              </a:rPr>
              <a:t>简介</a:t>
            </a:r>
            <a:endParaRPr lang="zh-CN" altLang="en-US"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1227455" y="1356995"/>
            <a:ext cx="9737090" cy="1753235"/>
          </a:xfrm>
          <a:prstGeom prst="rect">
            <a:avLst/>
          </a:prstGeom>
          <a:noFill/>
          <a:ln w="9525">
            <a:noFill/>
          </a:ln>
        </p:spPr>
        <p:txBody>
          <a:bodyPr wrap="square">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第二种方法：单击“应用程序”，在弹出的对话框中选择“新建”→“项目”，根据项目所需选择合适的样板。如做建筑设计，可以选择“建筑样板”，完成新项目的创建，如图1-39所示。</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2" name="图片 6" descr="2022-07-24 10 27 08"/>
          <p:cNvPicPr>
            <a:picLocks noChangeAspect="1"/>
          </p:cNvPicPr>
          <p:nvPr/>
        </p:nvPicPr>
        <p:blipFill>
          <a:blip r:embed="rId1"/>
          <a:srcRect r="70795" b="37734"/>
          <a:stretch>
            <a:fillRect/>
          </a:stretch>
        </p:blipFill>
        <p:spPr>
          <a:xfrm>
            <a:off x="4485958" y="3109913"/>
            <a:ext cx="2520315" cy="3358515"/>
          </a:xfrm>
          <a:prstGeom prst="rect">
            <a:avLst/>
          </a:prstGeom>
        </p:spPr>
      </p:pic>
      <p:sp>
        <p:nvSpPr>
          <p:cNvPr id="3" name="文本框 2"/>
          <p:cNvSpPr txBox="1"/>
          <p:nvPr/>
        </p:nvSpPr>
        <p:spPr>
          <a:xfrm>
            <a:off x="5404485" y="6468745"/>
            <a:ext cx="683895" cy="368300"/>
          </a:xfrm>
          <a:prstGeom prst="rect">
            <a:avLst/>
          </a:prstGeom>
          <a:noFill/>
        </p:spPr>
        <p:txBody>
          <a:bodyPr wrap="none" rtlCol="0" anchor="t">
            <a:spAutoFit/>
          </a:bodyPr>
          <a:p>
            <a:r>
              <a:rPr lang="zh-CN" altLang="en-US" dirty="0">
                <a:solidFill>
                  <a:schemeClr val="bg1"/>
                </a:solidFill>
                <a:latin typeface="微软雅黑" panose="020B0503020204020204" pitchFamily="34" charset="-122"/>
                <a:ea typeface="微软雅黑" panose="020B0503020204020204" pitchFamily="34" charset="-122"/>
                <a:sym typeface="+mn-ea"/>
              </a:rPr>
              <a:t>1-39</a:t>
            </a:r>
            <a:endParaRPr lang="zh-CN" altLang="en-US"/>
          </a:p>
        </p:txBody>
      </p:sp>
    </p:spTree>
  </p:cSld>
  <p:clrMapOvr>
    <a:masterClrMapping/>
  </p:clrMapOvr>
  <p:transition spd="slow" advTm="3000">
    <p:random/>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ea typeface="微软雅黑" panose="020B0503020204020204" pitchFamily="34" charset="-122"/>
                <a:sym typeface="+mn-ea"/>
              </a:rPr>
              <a:t>1.2  </a:t>
            </a:r>
            <a:r>
              <a:rPr lang="en-US" altLang="zh-CN" sz="3600" b="1" dirty="0">
                <a:solidFill>
                  <a:srgbClr val="BCFFFF"/>
                </a:solidFill>
                <a:ea typeface="微软雅黑" panose="020B0503020204020204" pitchFamily="34" charset="-122"/>
                <a:sym typeface="+mn-ea"/>
              </a:rPr>
              <a:t>Revit</a:t>
            </a:r>
            <a:r>
              <a:rPr lang="zh-CN" altLang="en-US" sz="3600" b="1" dirty="0">
                <a:solidFill>
                  <a:srgbClr val="BCFFFF"/>
                </a:solidFill>
                <a:ea typeface="微软雅黑" panose="020B0503020204020204" pitchFamily="34" charset="-122"/>
                <a:sym typeface="+mn-ea"/>
              </a:rPr>
              <a:t>简介</a:t>
            </a:r>
            <a:endParaRPr lang="zh-CN" altLang="en-US"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1235710" y="1246505"/>
            <a:ext cx="10367645" cy="2861310"/>
          </a:xfrm>
          <a:prstGeom prst="rect">
            <a:avLst/>
          </a:prstGeom>
          <a:noFill/>
          <a:ln w="9525">
            <a:noFill/>
          </a:ln>
        </p:spPr>
        <p:txBody>
          <a:bodyPr wrap="square">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（3）保存项目</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1）完成项目后，单击“快速访问工具栏”中的“保存”按钮，在弹出的另存为对话框“文件名”文本框中输入“小别墅”，在“文件类型”下拉列表框中选择“项目文件(*.rvt)”，在对话框上部“保存于”选择保存路径，点击“保存”即可完成项目保存。</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58" name="图片 58" descr="2022-07-24 15 24 05"/>
          <p:cNvPicPr>
            <a:picLocks noChangeAspect="1"/>
          </p:cNvPicPr>
          <p:nvPr/>
        </p:nvPicPr>
        <p:blipFill>
          <a:blip r:embed="rId1"/>
          <a:stretch>
            <a:fillRect/>
          </a:stretch>
        </p:blipFill>
        <p:spPr>
          <a:xfrm>
            <a:off x="6096000" y="3804285"/>
            <a:ext cx="4399915" cy="2552065"/>
          </a:xfrm>
          <a:prstGeom prst="rect">
            <a:avLst/>
          </a:prstGeom>
        </p:spPr>
      </p:pic>
      <p:sp>
        <p:nvSpPr>
          <p:cNvPr id="3" name="文本框 2"/>
          <p:cNvSpPr txBox="1"/>
          <p:nvPr>
            <p:custDataLst>
              <p:tags r:id="rId2"/>
            </p:custDataLst>
          </p:nvPr>
        </p:nvSpPr>
        <p:spPr>
          <a:xfrm>
            <a:off x="7896225" y="6489700"/>
            <a:ext cx="683895" cy="368300"/>
          </a:xfrm>
          <a:prstGeom prst="rect">
            <a:avLst/>
          </a:prstGeom>
          <a:noFill/>
        </p:spPr>
        <p:txBody>
          <a:bodyPr wrap="none" rtlCol="0" anchor="t">
            <a:spAutoFit/>
          </a:bodyPr>
          <a:p>
            <a:r>
              <a:rPr lang="zh-CN" altLang="en-US" dirty="0">
                <a:solidFill>
                  <a:schemeClr val="bg1"/>
                </a:solidFill>
                <a:latin typeface="微软雅黑" panose="020B0503020204020204" pitchFamily="34" charset="-122"/>
                <a:ea typeface="微软雅黑" panose="020B0503020204020204" pitchFamily="34" charset="-122"/>
                <a:sym typeface="+mn-ea"/>
              </a:rPr>
              <a:t>1-</a:t>
            </a:r>
            <a:r>
              <a:rPr lang="en-US" altLang="zh-CN" dirty="0">
                <a:solidFill>
                  <a:schemeClr val="bg1"/>
                </a:solidFill>
                <a:latin typeface="微软雅黑" panose="020B0503020204020204" pitchFamily="34" charset="-122"/>
                <a:ea typeface="微软雅黑" panose="020B0503020204020204" pitchFamily="34" charset="-122"/>
                <a:sym typeface="+mn-ea"/>
              </a:rPr>
              <a:t>40</a:t>
            </a:r>
            <a:endParaRPr lang="en-US" altLang="zh-CN" dirty="0">
              <a:solidFill>
                <a:schemeClr val="bg1"/>
              </a:solidFill>
              <a:latin typeface="微软雅黑" panose="020B0503020204020204" pitchFamily="34" charset="-122"/>
              <a:ea typeface="微软雅黑" panose="020B0503020204020204" pitchFamily="34" charset="-122"/>
              <a:sym typeface="+mn-ea"/>
            </a:endParaRPr>
          </a:p>
        </p:txBody>
      </p:sp>
    </p:spTree>
  </p:cSld>
  <p:clrMapOvr>
    <a:masterClrMapping/>
  </p:clrMapOvr>
  <p:transition spd="slow" advTm="3000">
    <p:random/>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ea typeface="微软雅黑" panose="020B0503020204020204" pitchFamily="34" charset="-122"/>
                <a:sym typeface="+mn-ea"/>
              </a:rPr>
              <a:t>1.2  </a:t>
            </a:r>
            <a:r>
              <a:rPr lang="en-US" altLang="zh-CN" sz="3600" b="1" dirty="0">
                <a:solidFill>
                  <a:srgbClr val="BCFFFF"/>
                </a:solidFill>
                <a:ea typeface="微软雅黑" panose="020B0503020204020204" pitchFamily="34" charset="-122"/>
                <a:sym typeface="+mn-ea"/>
              </a:rPr>
              <a:t>Revit</a:t>
            </a:r>
            <a:r>
              <a:rPr lang="zh-CN" altLang="en-US" sz="3600" b="1" dirty="0">
                <a:solidFill>
                  <a:srgbClr val="BCFFFF"/>
                </a:solidFill>
                <a:ea typeface="微软雅黑" panose="020B0503020204020204" pitchFamily="34" charset="-122"/>
                <a:sym typeface="+mn-ea"/>
              </a:rPr>
              <a:t>简介</a:t>
            </a:r>
            <a:endParaRPr lang="zh-CN" altLang="en-US"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1235710" y="1246505"/>
            <a:ext cx="10086975" cy="3415030"/>
          </a:xfrm>
          <a:prstGeom prst="rect">
            <a:avLst/>
          </a:prstGeom>
          <a:noFill/>
          <a:ln w="9525">
            <a:noFill/>
          </a:ln>
        </p:spPr>
        <p:txBody>
          <a:bodyPr wrap="square">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2）或者单击“应用程序菜单”按钮，在打开的下拉菜单中选择“另存为”命令，然后在弹出的“另存为”对话框中设置保存路径，确认文件名及文件类型，进行保存。</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在建模过程中要经常执行“保存”命令，以免软件发生致命错误时造成建模工作因未能保存而丢失，建模过程中可以随时点击“快速访问工具栏”保存按钮进行保存。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slow" advTm="3000">
    <p:random/>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latin typeface="Arial" panose="020B0604020202020204" pitchFamily="34" charset="0"/>
                <a:ea typeface="微软雅黑" panose="020B0503020204020204" pitchFamily="34" charset="-122"/>
              </a:rPr>
              <a:t>1.1  BIM</a:t>
            </a:r>
            <a:r>
              <a:rPr lang="zh-CN" altLang="en-US" sz="3600" b="1" dirty="0">
                <a:solidFill>
                  <a:srgbClr val="BCFFFF"/>
                </a:solidFill>
                <a:latin typeface="Arial" panose="020B0604020202020204" pitchFamily="34" charset="0"/>
                <a:ea typeface="微软雅黑" panose="020B0503020204020204" pitchFamily="34" charset="-122"/>
              </a:rPr>
              <a:t>简介</a:t>
            </a:r>
            <a:endParaRPr lang="zh-CN" altLang="en-US"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930275" y="1484630"/>
            <a:ext cx="5400675" cy="3969385"/>
          </a:xfrm>
          <a:prstGeom prst="rect">
            <a:avLst/>
          </a:prstGeom>
          <a:noFill/>
          <a:ln w="9525">
            <a:noFill/>
          </a:ln>
        </p:spPr>
        <p:txBody>
          <a:bodyPr wrap="square">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BIM的英文全称是Building Information Modeling，国内一般翻译为建筑信息模型，是一种应用在建筑工程设计、建造、运维等阶段的数字化工具。BIM技术是由美国Autodesk公司在2002年提出的，目的在于帮助实现建筑信息的集成。</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2" name="图片 1" descr="图片1-1 副本副本"/>
          <p:cNvPicPr>
            <a:picLocks noChangeAspect="1"/>
          </p:cNvPicPr>
          <p:nvPr/>
        </p:nvPicPr>
        <p:blipFill>
          <a:blip r:embed="rId1"/>
          <a:stretch>
            <a:fillRect/>
          </a:stretch>
        </p:blipFill>
        <p:spPr>
          <a:xfrm>
            <a:off x="6527800" y="1484630"/>
            <a:ext cx="4848225" cy="4019550"/>
          </a:xfrm>
          <a:prstGeom prst="rect">
            <a:avLst/>
          </a:prstGeom>
        </p:spPr>
      </p:pic>
      <p:sp>
        <p:nvSpPr>
          <p:cNvPr id="100" name="文本框 99"/>
          <p:cNvSpPr txBox="1"/>
          <p:nvPr/>
        </p:nvSpPr>
        <p:spPr>
          <a:xfrm>
            <a:off x="8616315" y="5589270"/>
            <a:ext cx="784860" cy="368300"/>
          </a:xfrm>
          <a:prstGeom prst="rect">
            <a:avLst/>
          </a:prstGeom>
          <a:noFill/>
          <a:ln w="9525">
            <a:noFill/>
          </a:ln>
        </p:spPr>
        <p:txBody>
          <a:bodyPr wrap="square">
            <a:spAutoFit/>
          </a:bodyPr>
          <a:p>
            <a:r>
              <a:rPr lang="en-US"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1-1</a:t>
            </a:r>
            <a:endParaRPr lang="en-US" altLang="en-US"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spd="slow" advTm="3000">
    <p:random/>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ea typeface="微软雅黑" panose="020B0503020204020204" pitchFamily="34" charset="-122"/>
                <a:sym typeface="+mn-ea"/>
              </a:rPr>
              <a:t>1.2  </a:t>
            </a:r>
            <a:r>
              <a:rPr lang="en-US" altLang="zh-CN" sz="3600" b="1" dirty="0">
                <a:solidFill>
                  <a:srgbClr val="BCFFFF"/>
                </a:solidFill>
                <a:ea typeface="微软雅黑" panose="020B0503020204020204" pitchFamily="34" charset="-122"/>
                <a:sym typeface="+mn-ea"/>
              </a:rPr>
              <a:t>Revit</a:t>
            </a:r>
            <a:r>
              <a:rPr lang="zh-CN" altLang="en-US" sz="3600" b="1" dirty="0">
                <a:solidFill>
                  <a:srgbClr val="BCFFFF"/>
                </a:solidFill>
                <a:ea typeface="微软雅黑" panose="020B0503020204020204" pitchFamily="34" charset="-122"/>
                <a:sym typeface="+mn-ea"/>
              </a:rPr>
              <a:t>简介</a:t>
            </a:r>
            <a:endParaRPr lang="zh-CN" altLang="en-US"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1235710" y="1246505"/>
            <a:ext cx="6443980" cy="3415030"/>
          </a:xfrm>
          <a:prstGeom prst="rect">
            <a:avLst/>
          </a:prstGeom>
          <a:noFill/>
          <a:ln w="9525">
            <a:noFill/>
          </a:ln>
        </p:spPr>
        <p:txBody>
          <a:bodyPr wrap="square">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2.项目基本设置</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（1）项目信息：单击“管理”选项栏下“设置”面板中的“项目信息”工具，如图1-41所示，在弹出的对话框中输入日期、项目地址、项目名称等相关信息，单击“确定”，如图1-42所示。</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36" name="图片 36" descr="2022-07-24 10 42 06(1)"/>
          <p:cNvPicPr>
            <a:picLocks noChangeAspect="1"/>
          </p:cNvPicPr>
          <p:nvPr/>
        </p:nvPicPr>
        <p:blipFill>
          <a:blip r:embed="rId1"/>
          <a:stretch>
            <a:fillRect/>
          </a:stretch>
        </p:blipFill>
        <p:spPr>
          <a:xfrm>
            <a:off x="8087678" y="1340485"/>
            <a:ext cx="3599815" cy="4445000"/>
          </a:xfrm>
          <a:prstGeom prst="rect">
            <a:avLst/>
          </a:prstGeom>
        </p:spPr>
      </p:pic>
      <p:sp>
        <p:nvSpPr>
          <p:cNvPr id="2" name="文本框 1"/>
          <p:cNvSpPr txBox="1"/>
          <p:nvPr/>
        </p:nvSpPr>
        <p:spPr>
          <a:xfrm>
            <a:off x="3981450" y="6224905"/>
            <a:ext cx="683895" cy="368300"/>
          </a:xfrm>
          <a:prstGeom prst="rect">
            <a:avLst/>
          </a:prstGeom>
          <a:noFill/>
        </p:spPr>
        <p:txBody>
          <a:bodyPr wrap="none" rtlCol="0" anchor="t">
            <a:spAutoFit/>
          </a:bodyPr>
          <a:p>
            <a:r>
              <a:rPr lang="zh-CN" altLang="en-US" dirty="0">
                <a:solidFill>
                  <a:schemeClr val="bg1"/>
                </a:solidFill>
                <a:latin typeface="微软雅黑" panose="020B0503020204020204" pitchFamily="34" charset="-122"/>
                <a:ea typeface="微软雅黑" panose="020B0503020204020204" pitchFamily="34" charset="-122"/>
                <a:sym typeface="+mn-ea"/>
              </a:rPr>
              <a:t>1-41</a:t>
            </a:r>
            <a:endParaRPr lang="zh-CN" altLang="en-US"/>
          </a:p>
        </p:txBody>
      </p:sp>
      <p:sp>
        <p:nvSpPr>
          <p:cNvPr id="3" name="文本框 2"/>
          <p:cNvSpPr txBox="1"/>
          <p:nvPr/>
        </p:nvSpPr>
        <p:spPr>
          <a:xfrm>
            <a:off x="9638665" y="5856605"/>
            <a:ext cx="683895" cy="368300"/>
          </a:xfrm>
          <a:prstGeom prst="rect">
            <a:avLst/>
          </a:prstGeom>
          <a:noFill/>
        </p:spPr>
        <p:txBody>
          <a:bodyPr wrap="none" rtlCol="0" anchor="t">
            <a:spAutoFit/>
          </a:bodyPr>
          <a:p>
            <a:r>
              <a:rPr lang="zh-CN" altLang="en-US" dirty="0">
                <a:solidFill>
                  <a:schemeClr val="bg1"/>
                </a:solidFill>
                <a:latin typeface="微软雅黑" panose="020B0503020204020204" pitchFamily="34" charset="-122"/>
                <a:ea typeface="微软雅黑" panose="020B0503020204020204" pitchFamily="34" charset="-122"/>
                <a:sym typeface="+mn-ea"/>
              </a:rPr>
              <a:t>1-42</a:t>
            </a:r>
            <a:endParaRPr lang="zh-CN" altLang="en-US"/>
          </a:p>
        </p:txBody>
      </p:sp>
      <p:pic>
        <p:nvPicPr>
          <p:cNvPr id="331" name="图片 331" descr="图片1"/>
          <p:cNvPicPr>
            <a:picLocks noChangeAspect="1"/>
          </p:cNvPicPr>
          <p:nvPr>
            <p:custDataLst>
              <p:tags r:id="rId2"/>
            </p:custDataLst>
          </p:nvPr>
        </p:nvPicPr>
        <p:blipFill>
          <a:blip r:embed="rId3"/>
          <a:stretch>
            <a:fillRect/>
          </a:stretch>
        </p:blipFill>
        <p:spPr>
          <a:xfrm>
            <a:off x="1487170" y="4940935"/>
            <a:ext cx="5520690" cy="1205865"/>
          </a:xfrm>
          <a:prstGeom prst="rect">
            <a:avLst/>
          </a:prstGeom>
        </p:spPr>
      </p:pic>
    </p:spTree>
  </p:cSld>
  <p:clrMapOvr>
    <a:masterClrMapping/>
  </p:clrMapOvr>
  <p:transition spd="slow" advTm="3000">
    <p:random/>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ea typeface="微软雅黑" panose="020B0503020204020204" pitchFamily="34" charset="-122"/>
                <a:sym typeface="+mn-ea"/>
              </a:rPr>
              <a:t>1.2  </a:t>
            </a:r>
            <a:r>
              <a:rPr lang="en-US" altLang="zh-CN" sz="3600" b="1" dirty="0">
                <a:solidFill>
                  <a:srgbClr val="BCFFFF"/>
                </a:solidFill>
                <a:ea typeface="微软雅黑" panose="020B0503020204020204" pitchFamily="34" charset="-122"/>
                <a:sym typeface="+mn-ea"/>
              </a:rPr>
              <a:t>Revit</a:t>
            </a:r>
            <a:r>
              <a:rPr lang="zh-CN" altLang="en-US" sz="3600" b="1" dirty="0">
                <a:solidFill>
                  <a:srgbClr val="BCFFFF"/>
                </a:solidFill>
                <a:ea typeface="微软雅黑" panose="020B0503020204020204" pitchFamily="34" charset="-122"/>
                <a:sym typeface="+mn-ea"/>
              </a:rPr>
              <a:t>简介</a:t>
            </a:r>
            <a:endParaRPr lang="zh-CN" altLang="en-US"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1235710" y="1246505"/>
            <a:ext cx="10367645" cy="4523105"/>
          </a:xfrm>
          <a:prstGeom prst="rect">
            <a:avLst/>
          </a:prstGeom>
          <a:noFill/>
          <a:ln w="9525">
            <a:noFill/>
          </a:ln>
        </p:spPr>
        <p:txBody>
          <a:bodyPr wrap="square">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3.图元编辑基本操作</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（1）图元的选择 </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Revit 图元的选择方法有以下四种。</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1）单选和多选</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单选：鼠标左键点击图元即可选中一个目标图元，选择图元时选择边线点击即可选上，选上的图元默认为蓝色亮显。如图1-45所示。</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多选：按住Ctrl键点击图元增加选择，按Shift点击图元从已选择图元中删除图元。</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slow" advTm="3000">
    <p:random/>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ea typeface="微软雅黑" panose="020B0503020204020204" pitchFamily="34" charset="-122"/>
                <a:sym typeface="+mn-ea"/>
              </a:rPr>
              <a:t>1.2  </a:t>
            </a:r>
            <a:r>
              <a:rPr lang="en-US" altLang="zh-CN" sz="3600" b="1" dirty="0">
                <a:solidFill>
                  <a:srgbClr val="BCFFFF"/>
                </a:solidFill>
                <a:ea typeface="微软雅黑" panose="020B0503020204020204" pitchFamily="34" charset="-122"/>
                <a:sym typeface="+mn-ea"/>
              </a:rPr>
              <a:t>Revit</a:t>
            </a:r>
            <a:r>
              <a:rPr lang="zh-CN" altLang="en-US" sz="3600" b="1" dirty="0">
                <a:solidFill>
                  <a:srgbClr val="BCFFFF"/>
                </a:solidFill>
                <a:ea typeface="微软雅黑" panose="020B0503020204020204" pitchFamily="34" charset="-122"/>
                <a:sym typeface="+mn-ea"/>
              </a:rPr>
              <a:t>简介</a:t>
            </a:r>
            <a:endParaRPr lang="zh-CN" altLang="en-US"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1235710" y="1246505"/>
            <a:ext cx="10367645" cy="2861310"/>
          </a:xfrm>
          <a:prstGeom prst="rect">
            <a:avLst/>
          </a:prstGeom>
          <a:noFill/>
          <a:ln w="9525">
            <a:noFill/>
          </a:ln>
        </p:spPr>
        <p:txBody>
          <a:bodyPr wrap="square">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2）框选和触选。</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框选：按住鼠标左键在视图区域从左上往右下拉框进行选择，在选择框范围之内的图元即可被选择上。</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触选：按住鼠标左键在视图区域从右下往左上拉框进行选择，在选择框内部以及选择框边线接触到的图元即可被选上。</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slow" advTm="3000">
    <p:random/>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ea typeface="微软雅黑" panose="020B0503020204020204" pitchFamily="34" charset="-122"/>
                <a:sym typeface="+mn-ea"/>
              </a:rPr>
              <a:t>1.2  </a:t>
            </a:r>
            <a:r>
              <a:rPr lang="en-US" altLang="zh-CN" sz="3600" b="1" dirty="0">
                <a:solidFill>
                  <a:srgbClr val="BCFFFF"/>
                </a:solidFill>
                <a:ea typeface="微软雅黑" panose="020B0503020204020204" pitchFamily="34" charset="-122"/>
                <a:sym typeface="+mn-ea"/>
              </a:rPr>
              <a:t>Revit</a:t>
            </a:r>
            <a:r>
              <a:rPr lang="zh-CN" altLang="en-US" sz="3600" b="1" dirty="0">
                <a:solidFill>
                  <a:srgbClr val="BCFFFF"/>
                </a:solidFill>
                <a:ea typeface="微软雅黑" panose="020B0503020204020204" pitchFamily="34" charset="-122"/>
                <a:sym typeface="+mn-ea"/>
              </a:rPr>
              <a:t>简介</a:t>
            </a:r>
            <a:endParaRPr lang="zh-CN" altLang="en-US"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1235710" y="1246505"/>
            <a:ext cx="10367645" cy="3415030"/>
          </a:xfrm>
          <a:prstGeom prst="rect">
            <a:avLst/>
          </a:prstGeom>
          <a:noFill/>
          <a:ln w="9525">
            <a:noFill/>
          </a:ln>
        </p:spPr>
        <p:txBody>
          <a:bodyPr wrap="square">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3）按类型选择。单选一个图元之后，单击鼠标右键弹出右键菜单栏，点击“选择全部实例”即可在当前视图或整个项目中选中这一类型的图元。</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4）过滤器选择。在使用框选或触选之后，想要从选中多种类别的图元中单独选中其中某一类别的图元，在“上下文选项卡”中单击过滤器，或在屏幕右下角状态栏单击过滤器，如图1-46所示，即可弹出过滤器对话框，进行滤选。。</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51" name="图片 3"/>
          <p:cNvPicPr>
            <a:picLocks noChangeAspect="1"/>
          </p:cNvPicPr>
          <p:nvPr/>
        </p:nvPicPr>
        <p:blipFill>
          <a:blip r:embed="rId1"/>
          <a:stretch>
            <a:fillRect/>
          </a:stretch>
        </p:blipFill>
        <p:spPr>
          <a:xfrm>
            <a:off x="4352608" y="4060508"/>
            <a:ext cx="3264535" cy="2793365"/>
          </a:xfrm>
          <a:prstGeom prst="rect">
            <a:avLst/>
          </a:prstGeom>
          <a:noFill/>
          <a:ln>
            <a:noFill/>
          </a:ln>
        </p:spPr>
      </p:pic>
      <p:sp>
        <p:nvSpPr>
          <p:cNvPr id="2" name="文本框 1"/>
          <p:cNvSpPr txBox="1"/>
          <p:nvPr/>
        </p:nvSpPr>
        <p:spPr>
          <a:xfrm>
            <a:off x="7691120" y="5273675"/>
            <a:ext cx="683895" cy="368300"/>
          </a:xfrm>
          <a:prstGeom prst="rect">
            <a:avLst/>
          </a:prstGeom>
          <a:noFill/>
        </p:spPr>
        <p:txBody>
          <a:bodyPr wrap="none" rtlCol="0" anchor="t">
            <a:spAutoFit/>
          </a:bodyPr>
          <a:p>
            <a:r>
              <a:rPr lang="zh-CN" altLang="en-US" dirty="0">
                <a:solidFill>
                  <a:schemeClr val="bg1"/>
                </a:solidFill>
                <a:latin typeface="微软雅黑" panose="020B0503020204020204" pitchFamily="34" charset="-122"/>
                <a:ea typeface="微软雅黑" panose="020B0503020204020204" pitchFamily="34" charset="-122"/>
                <a:sym typeface="+mn-ea"/>
              </a:rPr>
              <a:t>1-46</a:t>
            </a:r>
            <a:endParaRPr lang="zh-CN" altLang="en-US"/>
          </a:p>
        </p:txBody>
      </p:sp>
    </p:spTree>
  </p:cSld>
  <p:clrMapOvr>
    <a:masterClrMapping/>
  </p:clrMapOvr>
  <p:transition spd="slow" advTm="3000">
    <p:random/>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ea typeface="微软雅黑" panose="020B0503020204020204" pitchFamily="34" charset="-122"/>
                <a:sym typeface="+mn-ea"/>
              </a:rPr>
              <a:t>1.2  </a:t>
            </a:r>
            <a:r>
              <a:rPr lang="en-US" altLang="zh-CN" sz="3600" b="1" dirty="0">
                <a:solidFill>
                  <a:srgbClr val="BCFFFF"/>
                </a:solidFill>
                <a:ea typeface="微软雅黑" panose="020B0503020204020204" pitchFamily="34" charset="-122"/>
                <a:sym typeface="+mn-ea"/>
              </a:rPr>
              <a:t>Revit</a:t>
            </a:r>
            <a:r>
              <a:rPr lang="zh-CN" altLang="en-US" sz="3600" b="1" dirty="0">
                <a:solidFill>
                  <a:srgbClr val="BCFFFF"/>
                </a:solidFill>
                <a:ea typeface="微软雅黑" panose="020B0503020204020204" pitchFamily="34" charset="-122"/>
                <a:sym typeface="+mn-ea"/>
              </a:rPr>
              <a:t>简介</a:t>
            </a:r>
            <a:endParaRPr lang="zh-CN" altLang="en-US"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1235710" y="1246505"/>
            <a:ext cx="10367645" cy="2306955"/>
          </a:xfrm>
          <a:prstGeom prst="rect">
            <a:avLst/>
          </a:prstGeom>
          <a:noFill/>
          <a:ln w="9525">
            <a:noFill/>
          </a:ln>
        </p:spPr>
        <p:txBody>
          <a:bodyPr wrap="square">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（2）图元的编辑</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如图1-47所示，单击墙体会显示上下文件选项卡，选项卡中会显示“修改”工具栏，可以对图元进行移动、复制、旋转、阵列、镜像、对齐、拆分、修建、偏移等编辑命令。</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5335270" y="5474970"/>
            <a:ext cx="683895" cy="368300"/>
          </a:xfrm>
          <a:prstGeom prst="rect">
            <a:avLst/>
          </a:prstGeom>
          <a:noFill/>
        </p:spPr>
        <p:txBody>
          <a:bodyPr wrap="none" rtlCol="0" anchor="t">
            <a:spAutoFit/>
          </a:bodyPr>
          <a:p>
            <a:r>
              <a:rPr lang="zh-CN" altLang="en-US" dirty="0">
                <a:solidFill>
                  <a:schemeClr val="bg1"/>
                </a:solidFill>
                <a:latin typeface="微软雅黑" panose="020B0503020204020204" pitchFamily="34" charset="-122"/>
                <a:ea typeface="微软雅黑" panose="020B0503020204020204" pitchFamily="34" charset="-122"/>
                <a:sym typeface="+mn-ea"/>
              </a:rPr>
              <a:t>1-47</a:t>
            </a:r>
            <a:endParaRPr lang="zh-CN" altLang="en-US"/>
          </a:p>
        </p:txBody>
      </p:sp>
      <p:pic>
        <p:nvPicPr>
          <p:cNvPr id="16" name="图片 16" descr="图片2"/>
          <p:cNvPicPr>
            <a:picLocks noChangeAspect="1"/>
          </p:cNvPicPr>
          <p:nvPr>
            <p:custDataLst>
              <p:tags r:id="rId1"/>
            </p:custDataLst>
          </p:nvPr>
        </p:nvPicPr>
        <p:blipFill>
          <a:blip r:embed="rId2"/>
          <a:stretch>
            <a:fillRect/>
          </a:stretch>
        </p:blipFill>
        <p:spPr>
          <a:xfrm>
            <a:off x="3575685" y="3932555"/>
            <a:ext cx="4464050" cy="1449070"/>
          </a:xfrm>
          <a:prstGeom prst="rect">
            <a:avLst/>
          </a:prstGeom>
        </p:spPr>
      </p:pic>
    </p:spTree>
  </p:cSld>
  <p:clrMapOvr>
    <a:masterClrMapping/>
  </p:clrMapOvr>
  <p:transition spd="slow" advTm="3000">
    <p:random/>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ea typeface="微软雅黑" panose="020B0503020204020204" pitchFamily="34" charset="-122"/>
                <a:sym typeface="+mn-ea"/>
              </a:rPr>
              <a:t>1.2  </a:t>
            </a:r>
            <a:r>
              <a:rPr lang="en-US" altLang="zh-CN" sz="3600" b="1" dirty="0">
                <a:solidFill>
                  <a:srgbClr val="BCFFFF"/>
                </a:solidFill>
                <a:ea typeface="微软雅黑" panose="020B0503020204020204" pitchFamily="34" charset="-122"/>
                <a:sym typeface="+mn-ea"/>
              </a:rPr>
              <a:t>Revit</a:t>
            </a:r>
            <a:r>
              <a:rPr lang="zh-CN" altLang="en-US" sz="3600" b="1" dirty="0">
                <a:solidFill>
                  <a:srgbClr val="BCFFFF"/>
                </a:solidFill>
                <a:ea typeface="微软雅黑" panose="020B0503020204020204" pitchFamily="34" charset="-122"/>
                <a:sym typeface="+mn-ea"/>
              </a:rPr>
              <a:t>简介</a:t>
            </a:r>
            <a:endParaRPr lang="zh-CN" altLang="en-US"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1235710" y="1246505"/>
            <a:ext cx="10367645" cy="3969385"/>
          </a:xfrm>
          <a:prstGeom prst="rect">
            <a:avLst/>
          </a:prstGeom>
          <a:noFill/>
          <a:ln w="9525">
            <a:noFill/>
          </a:ln>
        </p:spPr>
        <p:txBody>
          <a:bodyPr wrap="square">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（3）视图显示调整</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通过“视图控制栏”的命令，可对图元可见性进行控制，调整视图显示样式。</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1）视图比例：调整视图比例。</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2）详细程度：调整模型的精密程度，共三级，包括：粗略、中等、精细，精细可显示细节信息等。</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3）视觉样式：调整模型显示方式，共六种方式，包括：线框、隐藏线、着色致的颜色、真实、光线追踪。</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slow" advTm="3000">
    <p:random/>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ea typeface="微软雅黑" panose="020B0503020204020204" pitchFamily="34" charset="-122"/>
                <a:sym typeface="+mn-ea"/>
              </a:rPr>
              <a:t>1.2  Revit</a:t>
            </a:r>
            <a:r>
              <a:rPr lang="zh-CN" altLang="en-US" sz="3600" b="1" dirty="0">
                <a:solidFill>
                  <a:srgbClr val="BCFFFF"/>
                </a:solidFill>
                <a:ea typeface="微软雅黑" panose="020B0503020204020204" pitchFamily="34" charset="-122"/>
                <a:sym typeface="+mn-ea"/>
              </a:rPr>
              <a:t>简介</a:t>
            </a:r>
            <a:endParaRPr lang="zh-CN" altLang="en-US"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1235710" y="1246505"/>
            <a:ext cx="10367645" cy="5077460"/>
          </a:xfrm>
          <a:prstGeom prst="rect">
            <a:avLst/>
          </a:prstGeom>
          <a:noFill/>
          <a:ln w="9525">
            <a:noFill/>
          </a:ln>
        </p:spPr>
        <p:txBody>
          <a:bodyPr wrap="square">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4）日光路径、阴影：在所有三维视图中，除了使用“线框”或“一致的颜色”视觉垟式的视图外，都可以便用日光路径和阴影。而在二维视图中，日光路径可以在楼层平面、天花板投影平面、立面和剖面中便用。在研究日光和阴影对建筑和场地的影响时，为了获得最佳的结果，应打开三维视图中的日光路径和阴影显示。</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5）裁剪视图：该命令与“显示或隐藏栽剪区域”配合使用，当激活裁剪视图，并且单击“显示或隐藏栽剪区域”时，三维视图中会出现剪裁视图框，在二维平面视图中一般是两个框，一个外框一个内框，内框即为内部剪裁，是模型剪裁；外框即为外部剪栽，是注释剪裁。</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slow" advTm="3000">
    <p:random/>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ea typeface="微软雅黑" panose="020B0503020204020204" pitchFamily="34" charset="-122"/>
                <a:sym typeface="+mn-ea"/>
              </a:rPr>
              <a:t>1.2  Revit</a:t>
            </a:r>
            <a:r>
              <a:rPr lang="zh-CN" altLang="en-US" sz="3600" b="1" dirty="0">
                <a:solidFill>
                  <a:srgbClr val="BCFFFF"/>
                </a:solidFill>
                <a:ea typeface="微软雅黑" panose="020B0503020204020204" pitchFamily="34" charset="-122"/>
                <a:sym typeface="+mn-ea"/>
              </a:rPr>
              <a:t>简介</a:t>
            </a:r>
            <a:endParaRPr lang="zh-CN" altLang="en-US"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1235710" y="1246505"/>
            <a:ext cx="10367645" cy="3969385"/>
          </a:xfrm>
          <a:prstGeom prst="rect">
            <a:avLst/>
          </a:prstGeom>
          <a:noFill/>
          <a:ln w="9525">
            <a:noFill/>
          </a:ln>
        </p:spPr>
        <p:txBody>
          <a:bodyPr wrap="square">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6）三维视图锁定：单击该命令，会出现三个子命令，分别是保存方向并锁定视图、恢复方向并锁定视图、解锁视图。当视图被锁定后，视图无法进行移动与旋转，如需解锁，可以单击“解锁视图”命令。</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7）临时隐藏／隔离：“隔离”工具可对图元进行隔离（即在视图中保持可见）并使其他图元不可见，“隐藏”工具可对图元进行隐藏。选择图元，单击“临时隐藏／隔离”,有隔离类别、隐藏类别、隔离图元、隐藏图元四个选项。如下图1-54所示。</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62" name="图片 62" descr="2022-08-08 19 43 03"/>
          <p:cNvPicPr>
            <a:picLocks noChangeAspect="1"/>
          </p:cNvPicPr>
          <p:nvPr/>
        </p:nvPicPr>
        <p:blipFill>
          <a:blip r:embed="rId1"/>
          <a:stretch>
            <a:fillRect/>
          </a:stretch>
        </p:blipFill>
        <p:spPr>
          <a:xfrm>
            <a:off x="4511358" y="5215573"/>
            <a:ext cx="4319905" cy="1449705"/>
          </a:xfrm>
          <a:prstGeom prst="rect">
            <a:avLst/>
          </a:prstGeom>
        </p:spPr>
      </p:pic>
      <p:sp>
        <p:nvSpPr>
          <p:cNvPr id="2" name="文本框 1"/>
          <p:cNvSpPr txBox="1"/>
          <p:nvPr/>
        </p:nvSpPr>
        <p:spPr>
          <a:xfrm>
            <a:off x="8976360" y="5805170"/>
            <a:ext cx="683895" cy="368300"/>
          </a:xfrm>
          <a:prstGeom prst="rect">
            <a:avLst/>
          </a:prstGeom>
          <a:noFill/>
        </p:spPr>
        <p:txBody>
          <a:bodyPr wrap="none" rtlCol="0" anchor="t">
            <a:spAutoFit/>
          </a:bodyPr>
          <a:p>
            <a:r>
              <a:rPr lang="zh-CN" altLang="en-US" dirty="0">
                <a:solidFill>
                  <a:schemeClr val="bg1"/>
                </a:solidFill>
                <a:latin typeface="微软雅黑" panose="020B0503020204020204" pitchFamily="34" charset="-122"/>
                <a:ea typeface="微软雅黑" panose="020B0503020204020204" pitchFamily="34" charset="-122"/>
                <a:sym typeface="+mn-ea"/>
              </a:rPr>
              <a:t>1-54</a:t>
            </a:r>
            <a:endParaRPr lang="zh-CN" altLang="en-US"/>
          </a:p>
        </p:txBody>
      </p:sp>
    </p:spTree>
  </p:cSld>
  <p:clrMapOvr>
    <a:masterClrMapping/>
  </p:clrMapOvr>
  <p:transition spd="slow" advTm="3000">
    <p:random/>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ea typeface="微软雅黑" panose="020B0503020204020204" pitchFamily="34" charset="-122"/>
                <a:sym typeface="+mn-ea"/>
              </a:rPr>
              <a:t>1.2  Revit</a:t>
            </a:r>
            <a:r>
              <a:rPr lang="zh-CN" altLang="en-US" sz="3600" b="1" dirty="0">
                <a:solidFill>
                  <a:srgbClr val="BCFFFF"/>
                </a:solidFill>
                <a:ea typeface="微软雅黑" panose="020B0503020204020204" pitchFamily="34" charset="-122"/>
                <a:sym typeface="+mn-ea"/>
              </a:rPr>
              <a:t>简介</a:t>
            </a:r>
            <a:endParaRPr lang="zh-CN" altLang="en-US"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1235710" y="1246505"/>
            <a:ext cx="10367645" cy="5077460"/>
          </a:xfrm>
          <a:prstGeom prst="rect">
            <a:avLst/>
          </a:prstGeom>
          <a:noFill/>
          <a:ln w="9525">
            <a:noFill/>
          </a:ln>
        </p:spPr>
        <p:txBody>
          <a:bodyPr wrap="square">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8）显示隐藏的图元：单击“视图控制栏”中的灯泡图标（“显示隐藏的图元”)，绘图区域周围会出现一圈紫红色加粗显示的边线，同时隐藏的图元以紫红色显示，单击选择隐藏的图元，单击右键取消在视图中隐藏，再次单击“视图控制栏”中的灯泡图标，恢复视图的正常显示。</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9）图形显示控制</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打开主界面的“视图”选项卡，单击面板中的“可见性／图形”工具（快捷健 vv )图1-55所示。在弹出的对话框中、可以包括模型类别、注释类别、分析类别等不同图元。勾选相应的类别即可在絵图区域中可见，不勾选即为隐藏类别。</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slow" advTm="3000">
    <p:random/>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ea typeface="微软雅黑" panose="020B0503020204020204" pitchFamily="34" charset="-122"/>
                <a:sym typeface="+mn-ea"/>
              </a:rPr>
              <a:t>1.2  Revit</a:t>
            </a:r>
            <a:r>
              <a:rPr lang="zh-CN" altLang="en-US" sz="3600" b="1" dirty="0">
                <a:solidFill>
                  <a:srgbClr val="BCFFFF"/>
                </a:solidFill>
                <a:ea typeface="微软雅黑" panose="020B0503020204020204" pitchFamily="34" charset="-122"/>
                <a:sym typeface="+mn-ea"/>
              </a:rPr>
              <a:t>简介</a:t>
            </a:r>
            <a:endParaRPr lang="zh-CN" altLang="en-US"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pic>
        <p:nvPicPr>
          <p:cNvPr id="59" name="图片 59" descr="2022-07-24 12 05 07"/>
          <p:cNvPicPr>
            <a:picLocks noChangeAspect="1"/>
          </p:cNvPicPr>
          <p:nvPr/>
        </p:nvPicPr>
        <p:blipFill>
          <a:blip r:embed="rId1"/>
          <a:stretch>
            <a:fillRect/>
          </a:stretch>
        </p:blipFill>
        <p:spPr>
          <a:xfrm>
            <a:off x="3844925" y="1793240"/>
            <a:ext cx="5346065" cy="4206240"/>
          </a:xfrm>
          <a:prstGeom prst="rect">
            <a:avLst/>
          </a:prstGeom>
        </p:spPr>
      </p:pic>
      <p:sp>
        <p:nvSpPr>
          <p:cNvPr id="2" name="文本框 1"/>
          <p:cNvSpPr txBox="1"/>
          <p:nvPr/>
        </p:nvSpPr>
        <p:spPr>
          <a:xfrm>
            <a:off x="5951855" y="6127750"/>
            <a:ext cx="683895" cy="368300"/>
          </a:xfrm>
          <a:prstGeom prst="rect">
            <a:avLst/>
          </a:prstGeom>
          <a:noFill/>
        </p:spPr>
        <p:txBody>
          <a:bodyPr wrap="none" rtlCol="0" anchor="t">
            <a:spAutoFit/>
          </a:bodyPr>
          <a:p>
            <a:r>
              <a:rPr lang="zh-CN" altLang="en-US" dirty="0">
                <a:solidFill>
                  <a:schemeClr val="bg1"/>
                </a:solidFill>
                <a:latin typeface="微软雅黑" panose="020B0503020204020204" pitchFamily="34" charset="-122"/>
                <a:ea typeface="微软雅黑" panose="020B0503020204020204" pitchFamily="34" charset="-122"/>
                <a:sym typeface="+mn-ea"/>
              </a:rPr>
              <a:t>1-55</a:t>
            </a:r>
            <a:endParaRPr lang="zh-CN" altLang="en-US"/>
          </a:p>
        </p:txBody>
      </p:sp>
    </p:spTree>
  </p:cSld>
  <p:clrMapOvr>
    <a:masterClrMapping/>
  </p:clrMapOvr>
  <p:transition spd="slow" advTm="3000">
    <p:random/>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latin typeface="Arial" panose="020B0604020202020204" pitchFamily="34" charset="0"/>
                <a:ea typeface="微软雅黑" panose="020B0503020204020204" pitchFamily="34" charset="-122"/>
              </a:rPr>
              <a:t>1.1  BIM</a:t>
            </a:r>
            <a:r>
              <a:rPr lang="zh-CN" altLang="en-US" sz="3600" b="1" dirty="0">
                <a:solidFill>
                  <a:srgbClr val="BCFFFF"/>
                </a:solidFill>
                <a:latin typeface="Arial" panose="020B0604020202020204" pitchFamily="34" charset="0"/>
                <a:ea typeface="微软雅黑" panose="020B0503020204020204" pitchFamily="34" charset="-122"/>
              </a:rPr>
              <a:t>简介</a:t>
            </a:r>
            <a:endParaRPr lang="zh-CN" altLang="en-US"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695008" y="1124585"/>
            <a:ext cx="10958512" cy="1753235"/>
          </a:xfrm>
          <a:prstGeom prst="rect">
            <a:avLst/>
          </a:prstGeom>
          <a:noFill/>
          <a:ln w="9525">
            <a:noFill/>
          </a:ln>
        </p:spPr>
        <p:txBody>
          <a:bodyPr>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BIM的全面应用将大大提高建筑业的生产效率，提高建筑工程的集成化程度，使前期策划、设计、施工、运维等整个建筑全寿命周期的质量和效率提高，成本降低，给建筑业带来巨大效益，将会给建筑业带来革命化的改变。</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7" name="图片 7" descr="src=http___www.bim.vip_images_LunTan_20180820_20180820110115.jpg&amp;refer=http___www.bim.webp"/>
          <p:cNvPicPr>
            <a:picLocks noChangeAspect="1"/>
          </p:cNvPicPr>
          <p:nvPr>
            <p:custDataLst>
              <p:tags r:id="rId1"/>
            </p:custDataLst>
          </p:nvPr>
        </p:nvPicPr>
        <p:blipFill>
          <a:blip r:embed="rId2"/>
          <a:stretch>
            <a:fillRect/>
          </a:stretch>
        </p:blipFill>
        <p:spPr>
          <a:xfrm>
            <a:off x="3071178" y="2918778"/>
            <a:ext cx="5271135" cy="2742565"/>
          </a:xfrm>
          <a:prstGeom prst="rect">
            <a:avLst/>
          </a:prstGeom>
        </p:spPr>
      </p:pic>
      <p:sp>
        <p:nvSpPr>
          <p:cNvPr id="100" name="文本框 99"/>
          <p:cNvSpPr txBox="1"/>
          <p:nvPr/>
        </p:nvSpPr>
        <p:spPr>
          <a:xfrm>
            <a:off x="929640" y="5702935"/>
            <a:ext cx="10915015" cy="1198880"/>
          </a:xfrm>
          <a:prstGeom prst="rect">
            <a:avLst/>
          </a:prstGeom>
          <a:noFill/>
          <a:ln w="9525">
            <a:noFill/>
          </a:ln>
        </p:spPr>
        <p:txBody>
          <a:bodyPr wrap="square">
            <a:spAutoFit/>
          </a:bodyPr>
          <a:p>
            <a:pPr>
              <a:lnSpc>
                <a:spcPct val="150000"/>
              </a:lnSpc>
            </a:pPr>
            <a:r>
              <a:rPr lang="zh-CN" altLang="en-US" sz="2400" dirty="0">
                <a:solidFill>
                  <a:schemeClr val="bg1"/>
                </a:solidFill>
                <a:latin typeface="微软雅黑" panose="020B0503020204020204" pitchFamily="34" charset="-122"/>
                <a:ea typeface="微软雅黑" panose="020B0503020204020204" pitchFamily="34" charset="-122"/>
              </a:rPr>
              <a:t>建筑的信息模型将建筑、结构及机电专业进行整合，发挥了跨专业整合的效益。BIM就像是建筑的一份个人电子档案，记录着建筑一生的信息。</a:t>
            </a:r>
            <a:r>
              <a:rPr lang="zh-CN" sz="1800">
                <a:solidFill>
                  <a:srgbClr val="121212"/>
                </a:solidFill>
                <a:cs typeface="仿宋_GB2312" charset="0"/>
              </a:rPr>
              <a:t>。</a:t>
            </a:r>
            <a:endParaRPr lang="zh-CN" altLang="en-US" sz="1800">
              <a:solidFill>
                <a:srgbClr val="121212"/>
              </a:solidFill>
              <a:cs typeface="仿宋_GB2312" charset="0"/>
            </a:endParaRPr>
          </a:p>
        </p:txBody>
      </p:sp>
      <p:pic>
        <p:nvPicPr>
          <p:cNvPr id="2" name="图片 1"/>
          <p:cNvPicPr/>
          <p:nvPr/>
        </p:nvPicPr>
        <p:blipFill>
          <a:blip r:embed="rId3"/>
          <a:stretch>
            <a:fillRect/>
          </a:stretch>
        </p:blipFill>
        <p:spPr>
          <a:xfrm>
            <a:off x="1415415" y="6624955"/>
            <a:ext cx="38100" cy="76200"/>
          </a:xfrm>
          <a:prstGeom prst="rect">
            <a:avLst/>
          </a:prstGeom>
          <a:noFill/>
          <a:ln w="9525">
            <a:noFill/>
          </a:ln>
        </p:spPr>
      </p:pic>
      <p:sp>
        <p:nvSpPr>
          <p:cNvPr id="3" name="文本框 2"/>
          <p:cNvSpPr txBox="1"/>
          <p:nvPr>
            <p:custDataLst>
              <p:tags r:id="rId4"/>
            </p:custDataLst>
          </p:nvPr>
        </p:nvSpPr>
        <p:spPr>
          <a:xfrm>
            <a:off x="8472170" y="5157470"/>
            <a:ext cx="784860" cy="368300"/>
          </a:xfrm>
          <a:prstGeom prst="rect">
            <a:avLst/>
          </a:prstGeom>
          <a:noFill/>
          <a:ln w="9525">
            <a:noFill/>
          </a:ln>
        </p:spPr>
        <p:txBody>
          <a:bodyPr wrap="square">
            <a:spAutoFit/>
          </a:bodyPr>
          <a:p>
            <a:r>
              <a:rPr lang="en-US"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1-2</a:t>
            </a:r>
            <a:endParaRPr lang="en-US" altLang="en-US"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spd="slow" advTm="3000">
    <p:random/>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ea typeface="微软雅黑" panose="020B0503020204020204" pitchFamily="34" charset="-122"/>
                <a:sym typeface="+mn-ea"/>
              </a:rPr>
              <a:t>1.2  Revit</a:t>
            </a:r>
            <a:r>
              <a:rPr lang="zh-CN" altLang="en-US" sz="3600" b="1" dirty="0">
                <a:solidFill>
                  <a:srgbClr val="BCFFFF"/>
                </a:solidFill>
                <a:ea typeface="微软雅黑" panose="020B0503020204020204" pitchFamily="34" charset="-122"/>
                <a:sym typeface="+mn-ea"/>
              </a:rPr>
              <a:t>简介</a:t>
            </a:r>
            <a:endParaRPr lang="zh-CN" altLang="en-US"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1235710" y="1246505"/>
            <a:ext cx="10367645" cy="5077460"/>
          </a:xfrm>
          <a:prstGeom prst="rect">
            <a:avLst/>
          </a:prstGeom>
          <a:noFill/>
          <a:ln w="9525">
            <a:noFill/>
          </a:ln>
        </p:spPr>
        <p:txBody>
          <a:bodyPr wrap="square">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（4）视口控制</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Revit中，所有的平面、立剖面、详图、三维、明细表、渲染等视图都在项目浏览器中集中管理，设计过程中经常要在这些视图间进行切换，20</a:t>
            </a:r>
            <a:r>
              <a:rPr lang="en-US" altLang="zh-CN" sz="2400" dirty="0">
                <a:solidFill>
                  <a:schemeClr val="bg1"/>
                </a:solidFill>
                <a:latin typeface="微软雅黑" panose="020B0503020204020204" pitchFamily="34" charset="-122"/>
                <a:ea typeface="微软雅黑" panose="020B0503020204020204" pitchFamily="34" charset="-122"/>
              </a:rPr>
              <a:t>20</a:t>
            </a:r>
            <a:r>
              <a:rPr lang="zh-CN" altLang="en-US" sz="2400" dirty="0">
                <a:solidFill>
                  <a:schemeClr val="bg1"/>
                </a:solidFill>
                <a:latin typeface="微软雅黑" panose="020B0503020204020204" pitchFamily="34" charset="-122"/>
                <a:ea typeface="微软雅黑" panose="020B0503020204020204" pitchFamily="34" charset="-122"/>
              </a:rPr>
              <a:t>版将视口并列在绘图区域上方，可以单击进行切换。</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1）打开视图：在项目浏览器中双击“楼层平面”“三维视图”“立面”等节点下的视图名称，或选择视图名称从右键菜单中选择“打开”命令即可打开该视图，同时视图名称黑色加粗显示为当前视图。如图所示。</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2）打开默认三维视图：单击快速访间工具栏“默认三維视图”工具，可以快速打开默认三维视图。</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slow" advTm="3000">
    <p:random/>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ea typeface="微软雅黑" panose="020B0503020204020204" pitchFamily="34" charset="-122"/>
                <a:sym typeface="+mn-ea"/>
              </a:rPr>
              <a:t>1.2  Revit</a:t>
            </a:r>
            <a:r>
              <a:rPr lang="zh-CN" altLang="en-US" sz="3600" b="1" dirty="0">
                <a:solidFill>
                  <a:srgbClr val="BCFFFF"/>
                </a:solidFill>
                <a:ea typeface="微软雅黑" panose="020B0503020204020204" pitchFamily="34" charset="-122"/>
                <a:sym typeface="+mn-ea"/>
              </a:rPr>
              <a:t>简介</a:t>
            </a:r>
            <a:endParaRPr lang="zh-CN" altLang="en-US"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1235710" y="1246505"/>
            <a:ext cx="10367645" cy="2861310"/>
          </a:xfrm>
          <a:prstGeom prst="rect">
            <a:avLst/>
          </a:prstGeom>
          <a:noFill/>
          <a:ln w="9525">
            <a:noFill/>
          </a:ln>
        </p:spPr>
        <p:txBody>
          <a:bodyPr wrap="square">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（4）视口控制</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3）切换窗口：当打开多个视图后，从“视图”选项卡下的“窗口”面板中，单击“切换窗口”命令，从下拉列表中即可选择已经打开的视图名称快速切换到该视图，名称前显示“√”的为当前视图，如图1-57所示。也可以直接在绘图区域左上方左键单击视图标题栏进行切换。</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61" name="图片 61" descr="2022-07-24 14 38 26"/>
          <p:cNvPicPr>
            <a:picLocks noChangeAspect="1"/>
          </p:cNvPicPr>
          <p:nvPr/>
        </p:nvPicPr>
        <p:blipFill>
          <a:blip r:embed="rId1"/>
          <a:srcRect l="82140" b="80170"/>
          <a:stretch>
            <a:fillRect/>
          </a:stretch>
        </p:blipFill>
        <p:spPr>
          <a:xfrm>
            <a:off x="4384358" y="4411980"/>
            <a:ext cx="2520315" cy="1748790"/>
          </a:xfrm>
          <a:prstGeom prst="rect">
            <a:avLst/>
          </a:prstGeom>
        </p:spPr>
      </p:pic>
      <p:sp>
        <p:nvSpPr>
          <p:cNvPr id="2" name="文本框 1"/>
          <p:cNvSpPr txBox="1"/>
          <p:nvPr/>
        </p:nvSpPr>
        <p:spPr>
          <a:xfrm>
            <a:off x="5302885" y="6160770"/>
            <a:ext cx="683895" cy="368300"/>
          </a:xfrm>
          <a:prstGeom prst="rect">
            <a:avLst/>
          </a:prstGeom>
          <a:noFill/>
        </p:spPr>
        <p:txBody>
          <a:bodyPr wrap="none" rtlCol="0" anchor="t">
            <a:spAutoFit/>
          </a:bodyPr>
          <a:p>
            <a:r>
              <a:rPr lang="zh-CN" altLang="en-US" dirty="0">
                <a:solidFill>
                  <a:schemeClr val="bg1"/>
                </a:solidFill>
                <a:latin typeface="微软雅黑" panose="020B0503020204020204" pitchFamily="34" charset="-122"/>
                <a:ea typeface="微软雅黑" panose="020B0503020204020204" pitchFamily="34" charset="-122"/>
                <a:sym typeface="+mn-ea"/>
              </a:rPr>
              <a:t>1-57</a:t>
            </a:r>
            <a:endParaRPr lang="zh-CN" altLang="en-US"/>
          </a:p>
        </p:txBody>
      </p:sp>
    </p:spTree>
  </p:cSld>
  <p:clrMapOvr>
    <a:masterClrMapping/>
  </p:clrMapOvr>
  <p:transition spd="slow" advTm="3000">
    <p:random/>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ea typeface="微软雅黑" panose="020B0503020204020204" pitchFamily="34" charset="-122"/>
                <a:sym typeface="+mn-ea"/>
              </a:rPr>
              <a:t>1.2  Revit</a:t>
            </a:r>
            <a:r>
              <a:rPr lang="zh-CN" altLang="en-US" sz="3600" b="1" dirty="0">
                <a:solidFill>
                  <a:srgbClr val="BCFFFF"/>
                </a:solidFill>
                <a:ea typeface="微软雅黑" panose="020B0503020204020204" pitchFamily="34" charset="-122"/>
                <a:sym typeface="+mn-ea"/>
              </a:rPr>
              <a:t>简介</a:t>
            </a:r>
            <a:endParaRPr lang="zh-CN" altLang="en-US"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1235710" y="1246505"/>
            <a:ext cx="10367645" cy="3969385"/>
          </a:xfrm>
          <a:prstGeom prst="rect">
            <a:avLst/>
          </a:prstGeom>
          <a:noFill/>
          <a:ln w="9525">
            <a:noFill/>
          </a:ln>
        </p:spPr>
        <p:txBody>
          <a:bodyPr wrap="square">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4）关闭隐藏对象：当打开很多视图时，只有一个处于当前视图，其他非活动视图有可能会影响计算机的操作性能，因此可以关闭。单击“窗口”面板的“关闭隐藏对象”命令，即可自动关闭所有隐藏的视图，而无须手工逐一关闭。</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5）平铺窗口：需要同时显示已打开的多个视图时，可单击“窗口”面板的“平铺”命令，即可自动在绘图区域同时显示打开的多个视图。每个视口的大小可以用鼠标直接拖拽视口边界调整。</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slow" advTm="3000">
    <p:random/>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4067810" y="2863850"/>
            <a:ext cx="3940175" cy="645160"/>
          </a:xfrm>
          <a:prstGeom prst="rect">
            <a:avLst/>
          </a:prstGeom>
          <a:noFill/>
          <a:ln w="9525">
            <a:noFill/>
          </a:ln>
        </p:spPr>
        <p:txBody>
          <a:bodyPr wrap="square">
            <a:spAutoFit/>
          </a:bodyPr>
          <a:p>
            <a:pPr eaLnBrk="1" hangingPunct="1">
              <a:buNone/>
            </a:pPr>
            <a:r>
              <a:rPr lang="en-US" altLang="zh-CN" sz="3600" b="1" dirty="0">
                <a:solidFill>
                  <a:srgbClr val="BCFFFF"/>
                </a:solidFill>
                <a:latin typeface="Arial" panose="020B0604020202020204" pitchFamily="34" charset="0"/>
                <a:ea typeface="微软雅黑" panose="020B0503020204020204" pitchFamily="34" charset="-122"/>
              </a:rPr>
              <a:t>— </a:t>
            </a:r>
            <a:r>
              <a:rPr lang="zh-CN" sz="3600" b="1" dirty="0">
                <a:solidFill>
                  <a:srgbClr val="BCFFFF"/>
                </a:solidFill>
                <a:latin typeface="Arial" panose="020B0604020202020204" pitchFamily="34" charset="0"/>
                <a:ea typeface="微软雅黑" panose="020B0503020204020204" pitchFamily="34" charset="-122"/>
              </a:rPr>
              <a:t>本 节 完 </a:t>
            </a:r>
            <a:r>
              <a:rPr lang="en-US" altLang="zh-CN" sz="3600" b="1" dirty="0">
                <a:solidFill>
                  <a:srgbClr val="BCFFFF"/>
                </a:solidFill>
                <a:latin typeface="Arial" panose="020B0604020202020204" pitchFamily="34" charset="0"/>
                <a:ea typeface="微软雅黑" panose="020B0503020204020204" pitchFamily="34" charset="-122"/>
              </a:rPr>
              <a:t>—</a:t>
            </a:r>
            <a:endParaRPr lang="en-US" altLang="zh-CN" sz="3600" b="1" dirty="0">
              <a:solidFill>
                <a:srgbClr val="BCFFFF"/>
              </a:solidFill>
              <a:latin typeface="Arial" panose="020B0604020202020204" pitchFamily="34" charset="0"/>
              <a:ea typeface="微软雅黑" panose="020B0503020204020204" pitchFamily="34" charset="-122"/>
            </a:endParaRPr>
          </a:p>
        </p:txBody>
      </p:sp>
    </p:spTree>
  </p:cSld>
  <p:clrMapOvr>
    <a:masterClrMapping/>
  </p:clrMapOvr>
  <p:transition spd="slow" advTm="3000">
    <p:random/>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latin typeface="Arial" panose="020B0604020202020204" pitchFamily="34" charset="0"/>
                <a:ea typeface="微软雅黑" panose="020B0503020204020204" pitchFamily="34" charset="-122"/>
              </a:rPr>
              <a:t>1.1  BIM</a:t>
            </a:r>
            <a:r>
              <a:rPr lang="zh-CN" altLang="en-US" sz="3600" b="1" dirty="0">
                <a:solidFill>
                  <a:srgbClr val="BCFFFF"/>
                </a:solidFill>
                <a:latin typeface="Arial" panose="020B0604020202020204" pitchFamily="34" charset="0"/>
                <a:ea typeface="微软雅黑" panose="020B0503020204020204" pitchFamily="34" charset="-122"/>
              </a:rPr>
              <a:t>简介</a:t>
            </a:r>
            <a:endParaRPr lang="zh-CN" altLang="en-US"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1199515" y="1340485"/>
            <a:ext cx="9737090" cy="4523105"/>
          </a:xfrm>
          <a:prstGeom prst="rect">
            <a:avLst/>
          </a:prstGeom>
          <a:noFill/>
          <a:ln w="9525">
            <a:noFill/>
          </a:ln>
        </p:spPr>
        <p:txBody>
          <a:bodyPr wrap="square">
            <a:spAutoFit/>
          </a:bodyPr>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BIM技术是一种全新的制图软件，也是一个三维的设计工具。它改变了以往传统的二维绘图的方式，引入了一种全新的三维建模理念，可以大大提高设计效率。BIM技术一般有以下几个特点。</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en-US" altLang="zh-CN" sz="2400" dirty="0">
                <a:solidFill>
                  <a:schemeClr val="bg1"/>
                </a:solidFill>
                <a:latin typeface="微软雅黑" panose="020B0503020204020204" pitchFamily="34" charset="-122"/>
                <a:ea typeface="微软雅黑" panose="020B0503020204020204" pitchFamily="34" charset="-122"/>
              </a:rPr>
              <a:t>1.可视化与可见性</a:t>
            </a:r>
            <a:endParaRPr lang="en-US" altLang="zh-CN"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en-US" altLang="zh-CN" sz="2400" dirty="0">
                <a:solidFill>
                  <a:schemeClr val="bg1"/>
                </a:solidFill>
                <a:latin typeface="微软雅黑" panose="020B0503020204020204" pitchFamily="34" charset="-122"/>
                <a:ea typeface="微软雅黑" panose="020B0503020204020204" pitchFamily="34" charset="-122"/>
              </a:rPr>
              <a:t>2.信息关联与专业协调性</a:t>
            </a:r>
            <a:endParaRPr lang="en-US" altLang="zh-CN"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en-US" altLang="zh-CN" sz="2400" dirty="0">
                <a:solidFill>
                  <a:schemeClr val="bg1"/>
                </a:solidFill>
                <a:latin typeface="微软雅黑" panose="020B0503020204020204" pitchFamily="34" charset="-122"/>
                <a:ea typeface="微软雅黑" panose="020B0503020204020204" pitchFamily="34" charset="-122"/>
              </a:rPr>
              <a:t>3.数据分析与模拟性</a:t>
            </a:r>
            <a:endParaRPr lang="en-US" altLang="zh-CN"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en-US" altLang="zh-CN" sz="2400" dirty="0">
                <a:solidFill>
                  <a:schemeClr val="bg1"/>
                </a:solidFill>
                <a:latin typeface="微软雅黑" panose="020B0503020204020204" pitchFamily="34" charset="-122"/>
                <a:ea typeface="微软雅黑" panose="020B0503020204020204" pitchFamily="34" charset="-122"/>
              </a:rPr>
              <a:t>4.信息一致与可优化性</a:t>
            </a:r>
            <a:endParaRPr lang="en-US" altLang="zh-CN"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en-US" altLang="zh-CN" sz="2400" dirty="0">
                <a:solidFill>
                  <a:schemeClr val="bg1"/>
                </a:solidFill>
                <a:latin typeface="微软雅黑" panose="020B0503020204020204" pitchFamily="34" charset="-122"/>
                <a:ea typeface="微软雅黑" panose="020B0503020204020204" pitchFamily="34" charset="-122"/>
              </a:rPr>
              <a:t>5.信息完备性与可出图性</a:t>
            </a:r>
            <a:endParaRPr lang="en-US" altLang="zh-CN" sz="24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slow" advTm="3000">
    <p:random/>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latin typeface="Arial" panose="020B0604020202020204" pitchFamily="34" charset="0"/>
                <a:ea typeface="微软雅黑" panose="020B0503020204020204" pitchFamily="34" charset="-122"/>
              </a:rPr>
              <a:t>1.1  BIM</a:t>
            </a:r>
            <a:r>
              <a:rPr lang="zh-CN" altLang="en-US" sz="3600" b="1" dirty="0">
                <a:solidFill>
                  <a:srgbClr val="BCFFFF"/>
                </a:solidFill>
                <a:latin typeface="Arial" panose="020B0604020202020204" pitchFamily="34" charset="0"/>
                <a:ea typeface="微软雅黑" panose="020B0503020204020204" pitchFamily="34" charset="-122"/>
              </a:rPr>
              <a:t>简介</a:t>
            </a:r>
            <a:endParaRPr lang="zh-CN" altLang="en-US"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1055370" y="1340485"/>
            <a:ext cx="9737090" cy="1753235"/>
          </a:xfrm>
          <a:prstGeom prst="rect">
            <a:avLst/>
          </a:prstGeom>
          <a:noFill/>
          <a:ln w="9525">
            <a:noFill/>
          </a:ln>
        </p:spPr>
        <p:txBody>
          <a:bodyPr wrap="square">
            <a:spAutoFit/>
          </a:bodyPr>
          <a:p>
            <a:pPr eaLnBrk="1" hangingPunct="1">
              <a:lnSpc>
                <a:spcPct val="150000"/>
              </a:lnSpc>
              <a:buNone/>
            </a:pPr>
            <a:r>
              <a:rPr lang="en-US" altLang="zh-CN" sz="2400" dirty="0">
                <a:solidFill>
                  <a:schemeClr val="bg1"/>
                </a:solidFill>
                <a:latin typeface="微软雅黑" panose="020B0503020204020204" pitchFamily="34" charset="-122"/>
                <a:ea typeface="微软雅黑" panose="020B0503020204020204" pitchFamily="34" charset="-122"/>
              </a:rPr>
              <a:t>1.</a:t>
            </a:r>
            <a:r>
              <a:rPr lang="zh-CN" altLang="en-US" sz="2400" dirty="0">
                <a:solidFill>
                  <a:schemeClr val="bg1"/>
                </a:solidFill>
                <a:latin typeface="微软雅黑" panose="020B0503020204020204" pitchFamily="34" charset="-122"/>
                <a:ea typeface="微软雅黑" panose="020B0503020204020204" pitchFamily="34" charset="-122"/>
              </a:rPr>
              <a:t>可视化与可见性</a:t>
            </a:r>
            <a:endParaRPr lang="zh-CN" altLang="en-US"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zh-CN" altLang="en-US" sz="2400" dirty="0">
                <a:solidFill>
                  <a:schemeClr val="bg1"/>
                </a:solidFill>
                <a:latin typeface="微软雅黑" panose="020B0503020204020204" pitchFamily="34" charset="-122"/>
                <a:ea typeface="微软雅黑" panose="020B0503020204020204" pitchFamily="34" charset="-122"/>
              </a:rPr>
              <a:t>支持二维、三维、四维等高维度、高逼真数据表达，使得在实际工作过程中能够达到“所见即所得”的效果。</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9" name="图片 9" descr="BIM技术实例—厂房建筑信息模型"/>
          <p:cNvPicPr>
            <a:picLocks noChangeAspect="1"/>
          </p:cNvPicPr>
          <p:nvPr>
            <p:custDataLst>
              <p:tags r:id="rId1"/>
            </p:custDataLst>
          </p:nvPr>
        </p:nvPicPr>
        <p:blipFill>
          <a:blip r:embed="rId2"/>
          <a:stretch>
            <a:fillRect/>
          </a:stretch>
        </p:blipFill>
        <p:spPr>
          <a:xfrm>
            <a:off x="6167438" y="3212783"/>
            <a:ext cx="5039995" cy="2773045"/>
          </a:xfrm>
          <a:prstGeom prst="rect">
            <a:avLst/>
          </a:prstGeom>
        </p:spPr>
      </p:pic>
      <p:pic>
        <p:nvPicPr>
          <p:cNvPr id="8" name="图片 8" descr="2022-07-21 19 46 42"/>
          <p:cNvPicPr>
            <a:picLocks noChangeAspect="1"/>
          </p:cNvPicPr>
          <p:nvPr>
            <p:custDataLst>
              <p:tags r:id="rId3"/>
            </p:custDataLst>
          </p:nvPr>
        </p:nvPicPr>
        <p:blipFill>
          <a:blip r:embed="rId4"/>
          <a:stretch>
            <a:fillRect/>
          </a:stretch>
        </p:blipFill>
        <p:spPr>
          <a:xfrm>
            <a:off x="695325" y="3213100"/>
            <a:ext cx="5267325" cy="2805430"/>
          </a:xfrm>
          <a:prstGeom prst="rect">
            <a:avLst/>
          </a:prstGeom>
        </p:spPr>
      </p:pic>
      <p:sp>
        <p:nvSpPr>
          <p:cNvPr id="100" name="文本框 99"/>
          <p:cNvSpPr txBox="1"/>
          <p:nvPr>
            <p:custDataLst>
              <p:tags r:id="rId5"/>
            </p:custDataLst>
          </p:nvPr>
        </p:nvSpPr>
        <p:spPr>
          <a:xfrm>
            <a:off x="2855595" y="6092825"/>
            <a:ext cx="784860" cy="368300"/>
          </a:xfrm>
          <a:prstGeom prst="rect">
            <a:avLst/>
          </a:prstGeom>
          <a:noFill/>
          <a:ln w="9525">
            <a:noFill/>
          </a:ln>
        </p:spPr>
        <p:txBody>
          <a:bodyPr wrap="square">
            <a:spAutoFit/>
          </a:bodyPr>
          <a:p>
            <a:r>
              <a:rPr lang="zh-CN"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图</a:t>
            </a:r>
            <a:r>
              <a:rPr lang="en-US"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1-3</a:t>
            </a:r>
            <a:endParaRPr lang="en-US" altLang="en-US"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1"/>
          <p:cNvSpPr txBox="1"/>
          <p:nvPr>
            <p:custDataLst>
              <p:tags r:id="rId6"/>
            </p:custDataLst>
          </p:nvPr>
        </p:nvSpPr>
        <p:spPr>
          <a:xfrm>
            <a:off x="8295005" y="6074410"/>
            <a:ext cx="784860" cy="368300"/>
          </a:xfrm>
          <a:prstGeom prst="rect">
            <a:avLst/>
          </a:prstGeom>
          <a:noFill/>
          <a:ln w="9525">
            <a:noFill/>
          </a:ln>
        </p:spPr>
        <p:txBody>
          <a:bodyPr wrap="square">
            <a:spAutoFit/>
          </a:bodyPr>
          <a:p>
            <a:r>
              <a:rPr lang="zh-CN"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图</a:t>
            </a:r>
            <a:r>
              <a:rPr lang="en-US"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1-4</a:t>
            </a:r>
            <a:endParaRPr lang="en-US" altLang="en-US"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spd="slow" advTm="3000">
    <p:random/>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latin typeface="Arial" panose="020B0604020202020204" pitchFamily="34" charset="0"/>
                <a:ea typeface="微软雅黑" panose="020B0503020204020204" pitchFamily="34" charset="-122"/>
              </a:rPr>
              <a:t>1.1  BIM</a:t>
            </a:r>
            <a:r>
              <a:rPr lang="zh-CN" altLang="en-US" sz="3600" b="1" dirty="0">
                <a:solidFill>
                  <a:srgbClr val="BCFFFF"/>
                </a:solidFill>
                <a:latin typeface="Arial" panose="020B0604020202020204" pitchFamily="34" charset="0"/>
                <a:ea typeface="微软雅黑" panose="020B0503020204020204" pitchFamily="34" charset="-122"/>
              </a:rPr>
              <a:t>简介</a:t>
            </a:r>
            <a:endParaRPr lang="zh-CN" altLang="en-US"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1199515" y="1340485"/>
            <a:ext cx="9737090" cy="3969385"/>
          </a:xfrm>
          <a:prstGeom prst="rect">
            <a:avLst/>
          </a:prstGeom>
          <a:noFill/>
          <a:ln w="9525">
            <a:noFill/>
          </a:ln>
        </p:spPr>
        <p:txBody>
          <a:bodyPr wrap="square">
            <a:spAutoFit/>
          </a:bodyPr>
          <a:p>
            <a:pPr eaLnBrk="1" hangingPunct="1">
              <a:lnSpc>
                <a:spcPct val="150000"/>
              </a:lnSpc>
              <a:buNone/>
            </a:pPr>
            <a:r>
              <a:rPr lang="en-US" altLang="zh-CN" sz="2400" dirty="0">
                <a:solidFill>
                  <a:schemeClr val="bg1"/>
                </a:solidFill>
                <a:latin typeface="微软雅黑" panose="020B0503020204020204" pitchFamily="34" charset="-122"/>
                <a:ea typeface="微软雅黑" panose="020B0503020204020204" pitchFamily="34" charset="-122"/>
              </a:rPr>
              <a:t>2.信息关联与专业协调性</a:t>
            </a:r>
            <a:endParaRPr lang="en-US" altLang="zh-CN"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en-US" altLang="zh-CN" sz="2400" dirty="0">
                <a:solidFill>
                  <a:schemeClr val="bg1"/>
                </a:solidFill>
                <a:latin typeface="微软雅黑" panose="020B0503020204020204" pitchFamily="34" charset="-122"/>
                <a:ea typeface="微软雅黑" panose="020B0503020204020204" pitchFamily="34" charset="-122"/>
              </a:rPr>
              <a:t>设计院工作模式一般都是各类专业分别对建筑物进行设计，如大专业分为“结构”、“机电”、“土建”，“机电”里面还分“电气”、“暖通”、“排水”、“给水”等专业，每类专业设计工作可能都是由不同工程师开展。基于BIM设计，使得各专业在统一的环境下对各专业的设计成果存在的冲突进行检测、协调成为可能</a:t>
            </a:r>
            <a:r>
              <a:rPr lang="zh-CN" altLang="en-US" sz="2400" dirty="0">
                <a:solidFill>
                  <a:schemeClr val="bg1"/>
                </a:solidFill>
                <a:latin typeface="微软雅黑" panose="020B0503020204020204" pitchFamily="34" charset="-122"/>
                <a:ea typeface="微软雅黑" panose="020B0503020204020204" pitchFamily="34" charset="-122"/>
              </a:rPr>
              <a:t>。</a:t>
            </a:r>
            <a:endParaRPr lang="en-US" altLang="zh-CN"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endParaRPr lang="en-US" altLang="zh-CN" sz="24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slow" advTm="3000">
    <p:random/>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2"/>
          <p:cNvSpPr txBox="1"/>
          <p:nvPr/>
        </p:nvSpPr>
        <p:spPr>
          <a:xfrm flipH="1">
            <a:off x="930275" y="433388"/>
            <a:ext cx="7789863" cy="645160"/>
          </a:xfrm>
          <a:prstGeom prst="rect">
            <a:avLst/>
          </a:prstGeom>
          <a:noFill/>
          <a:ln w="9525">
            <a:noFill/>
          </a:ln>
        </p:spPr>
        <p:txBody>
          <a:bodyPr>
            <a:spAutoFit/>
          </a:bodyPr>
          <a:p>
            <a:pPr eaLnBrk="1" hangingPunct="1">
              <a:buNone/>
            </a:pPr>
            <a:r>
              <a:rPr lang="en-US" altLang="zh-CN" sz="3600" b="1" dirty="0">
                <a:solidFill>
                  <a:srgbClr val="BCFFFF"/>
                </a:solidFill>
                <a:latin typeface="Arial" panose="020B0604020202020204" pitchFamily="34" charset="0"/>
                <a:ea typeface="微软雅黑" panose="020B0503020204020204" pitchFamily="34" charset="-122"/>
              </a:rPr>
              <a:t>1.1  BIM</a:t>
            </a:r>
            <a:r>
              <a:rPr lang="zh-CN" altLang="en-US" sz="3600" b="1" dirty="0">
                <a:solidFill>
                  <a:srgbClr val="BCFFFF"/>
                </a:solidFill>
                <a:latin typeface="Arial" panose="020B0604020202020204" pitchFamily="34" charset="0"/>
                <a:ea typeface="微软雅黑" panose="020B0503020204020204" pitchFamily="34" charset="-122"/>
              </a:rPr>
              <a:t>简介</a:t>
            </a:r>
            <a:endParaRPr lang="zh-CN" altLang="en-US" sz="3600" b="1" dirty="0">
              <a:solidFill>
                <a:srgbClr val="BCFFFF"/>
              </a:solidFill>
              <a:latin typeface="Arial" panose="020B0604020202020204" pitchFamily="34" charset="0"/>
              <a:ea typeface="微软雅黑" panose="020B0503020204020204" pitchFamily="34" charset="-122"/>
            </a:endParaRPr>
          </a:p>
        </p:txBody>
      </p:sp>
      <p:grpSp>
        <p:nvGrpSpPr>
          <p:cNvPr id="4" name="组合 3"/>
          <p:cNvGrpSpPr/>
          <p:nvPr/>
        </p:nvGrpSpPr>
        <p:grpSpPr>
          <a:xfrm>
            <a:off x="237795" y="497874"/>
            <a:ext cx="636494" cy="517953"/>
            <a:chOff x="3778623" y="3240738"/>
            <a:chExt cx="941295" cy="782171"/>
          </a:xfrm>
          <a:solidFill>
            <a:srgbClr val="BCFFFF"/>
          </a:solidFill>
        </p:grpSpPr>
        <p:sp>
          <p:nvSpPr>
            <p:cNvPr id="5" name="三角形 7"/>
            <p:cNvSpPr/>
            <p:nvPr/>
          </p:nvSpPr>
          <p:spPr>
            <a:xfrm rot="5400000">
              <a:off x="3988173" y="3291165"/>
              <a:ext cx="782171" cy="681318"/>
            </a:xfrm>
            <a:prstGeom prst="triangle">
              <a:avLst>
                <a:gd name="adj" fmla="val 52264"/>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sp>
          <p:nvSpPr>
            <p:cNvPr id="6" name="矩形 5"/>
            <p:cNvSpPr/>
            <p:nvPr/>
          </p:nvSpPr>
          <p:spPr>
            <a:xfrm>
              <a:off x="3778623" y="3255308"/>
              <a:ext cx="161365" cy="753035"/>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accent4">
                    <a:lumMod val="40000"/>
                    <a:lumOff val="60000"/>
                  </a:schemeClr>
                </a:solidFill>
                <a:effectLst/>
                <a:uLnTx/>
                <a:uFillTx/>
                <a:latin typeface="+mn-lt"/>
                <a:ea typeface="+mn-ea"/>
                <a:cs typeface="+mn-cs"/>
              </a:endParaRPr>
            </a:p>
          </p:txBody>
        </p:sp>
      </p:grpSp>
      <p:sp>
        <p:nvSpPr>
          <p:cNvPr id="9240" name="文本框 19"/>
          <p:cNvSpPr txBox="1"/>
          <p:nvPr/>
        </p:nvSpPr>
        <p:spPr>
          <a:xfrm>
            <a:off x="1199515" y="1340485"/>
            <a:ext cx="9737090" cy="4523105"/>
          </a:xfrm>
          <a:prstGeom prst="rect">
            <a:avLst/>
          </a:prstGeom>
          <a:noFill/>
          <a:ln w="9525">
            <a:noFill/>
          </a:ln>
        </p:spPr>
        <p:txBody>
          <a:bodyPr wrap="square">
            <a:spAutoFit/>
          </a:bodyPr>
          <a:p>
            <a:pPr eaLnBrk="1" hangingPunct="1">
              <a:lnSpc>
                <a:spcPct val="150000"/>
              </a:lnSpc>
              <a:buNone/>
            </a:pPr>
            <a:r>
              <a:rPr lang="en-US" altLang="zh-CN" sz="2400" dirty="0">
                <a:solidFill>
                  <a:schemeClr val="bg1"/>
                </a:solidFill>
                <a:latin typeface="微软雅黑" panose="020B0503020204020204" pitchFamily="34" charset="-122"/>
                <a:ea typeface="微软雅黑" panose="020B0503020204020204" pitchFamily="34" charset="-122"/>
              </a:rPr>
              <a:t>3.数据分析与模拟性</a:t>
            </a:r>
            <a:endParaRPr lang="en-US" altLang="zh-CN" sz="2400" dirty="0">
              <a:solidFill>
                <a:schemeClr val="bg1"/>
              </a:solidFill>
              <a:latin typeface="微软雅黑" panose="020B0503020204020204" pitchFamily="34" charset="-122"/>
              <a:ea typeface="微软雅黑" panose="020B0503020204020204" pitchFamily="34" charset="-122"/>
            </a:endParaRPr>
          </a:p>
          <a:p>
            <a:pPr eaLnBrk="1" hangingPunct="1">
              <a:lnSpc>
                <a:spcPct val="150000"/>
              </a:lnSpc>
              <a:buNone/>
            </a:pPr>
            <a:r>
              <a:rPr lang="en-US" altLang="zh-CN" sz="2400" dirty="0">
                <a:solidFill>
                  <a:schemeClr val="bg1"/>
                </a:solidFill>
                <a:latin typeface="微软雅黑" panose="020B0503020204020204" pitchFamily="34" charset="-122"/>
                <a:ea typeface="微软雅黑" panose="020B0503020204020204" pitchFamily="34" charset="-122"/>
              </a:rPr>
              <a:t>BIM可以对设计上需要进行模拟的一些东西进行模拟实验，例如：节能模拟、紧急疏散模拟、日照模拟、热能传导模拟等；在招投标和施工阶段可以进行4D模拟（三维模型加项目的发展时间），也就是根据施工的组织设计模拟实际施工，从而来确定合理的施工方案来指导施工。同时还可以进行5D模拟（基于3D模型的造价控制），从而来实现成本控制；后期运营阶段可以模拟日常紧急情况的处理方式的模拟，例如地震人员逃生模拟及消防人员疏散模拟等。</a:t>
            </a:r>
            <a:endParaRPr lang="en-US" altLang="zh-CN" sz="24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slow" advTm="3000">
    <p:random/>
  </p:transition>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 name="KSO_WM_UNIT_PLACING_PICTURE_USER_VIEWPORT" val="{&quot;height&quot;:4319,&quot;width&quot;:8301}"/>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PP_MARK_KEY" val="aa8c35d3-3ad6-47a2-adbb-ab96746270ba"/>
  <p:tag name="COMMONDATA" val="eyJoZGlkIjoiMGRjOGY4MWM4NWRmY2IwMDZiMjI3ODQ1ZmJlZjIzODEifQ=="/>
</p:tagLst>
</file>

<file path=ppt/tags/tag3.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默认设计模板">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摄图网​​">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1">
      <a:majorFont>
        <a:latin typeface="思源黑体 CN Bold"/>
        <a:ea typeface="思源黑体 CN Bold"/>
        <a:cs typeface=""/>
      </a:majorFont>
      <a:minorFont>
        <a:latin typeface="思源黑体 CN Normal"/>
        <a:ea typeface="思源黑体 CN Normal"/>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otalTime>0</TotalTime>
  <Words>7644</Words>
  <Application>WPS 演示</Application>
  <PresentationFormat/>
  <Paragraphs>355</Paragraphs>
  <Slides>53</Slides>
  <Notes>0</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53</vt:i4>
      </vt:variant>
    </vt:vector>
  </HeadingPairs>
  <TitlesOfParts>
    <vt:vector size="70" baseType="lpstr">
      <vt:lpstr>Arial</vt:lpstr>
      <vt:lpstr>宋体</vt:lpstr>
      <vt:lpstr>Wingdings</vt:lpstr>
      <vt:lpstr>思源宋体 CN</vt:lpstr>
      <vt:lpstr>微软雅黑</vt:lpstr>
      <vt:lpstr>方正正大黑_GBK</vt:lpstr>
      <vt:lpstr>仿宋_GB2312</vt:lpstr>
      <vt:lpstr>仿宋</vt:lpstr>
      <vt:lpstr>Arial Unicode MS</vt:lpstr>
      <vt:lpstr>等线 Light</vt:lpstr>
      <vt:lpstr>Calibri Light</vt:lpstr>
      <vt:lpstr>等线</vt:lpstr>
      <vt:lpstr>Calibri</vt:lpstr>
      <vt:lpstr>思源黑体 CN Normal</vt:lpstr>
      <vt:lpstr>黑体</vt:lpstr>
      <vt:lpstr>默认设计模板</vt:lpstr>
      <vt:lpstr>摄图网​​</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cyx</dc:creator>
  <cp:lastModifiedBy>Administrator</cp:lastModifiedBy>
  <cp:revision>67</cp:revision>
  <dcterms:created xsi:type="dcterms:W3CDTF">2022-11-25T07:10:00Z</dcterms:created>
  <dcterms:modified xsi:type="dcterms:W3CDTF">2023-10-24T11:30:21Z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2052-12.1.0.15712</vt:lpwstr>
  </property>
  <property fmtid="{D5CDD505-2E9C-101B-9397-08002B2CF9AE}" pid="3" name="ICV">
    <vt:lpwstr>37B7551209124F7BB2078CC4CA933A8F</vt:lpwstr>
  </property>
</Properties>
</file>